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256" r:id="rId2"/>
    <p:sldId id="257" r:id="rId3"/>
    <p:sldId id="258" r:id="rId4"/>
    <p:sldId id="259" r:id="rId5"/>
    <p:sldId id="261" r:id="rId6"/>
    <p:sldId id="262" r:id="rId7"/>
    <p:sldId id="263" r:id="rId8"/>
    <p:sldId id="264" r:id="rId9"/>
    <p:sldId id="265" r:id="rId10"/>
    <p:sldId id="266" r:id="rId11"/>
    <p:sldId id="260"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0"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13.jpeg>
</file>

<file path=ppt/media/image14.jpeg>
</file>

<file path=ppt/media/image2.jpeg>
</file>

<file path=ppt/media/image3.png>
</file>

<file path=ppt/media/image4.jpeg>
</file>

<file path=ppt/media/image5.jpe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5E7AA473-D82F-4EFF-9DF7-AE6D83C51288}" type="datetime1">
              <a:rPr lang="en-US" smtClean="0"/>
              <a:t>6/19/2023</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0723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1E12F1F0-FE2D-4C1C-B320-8CB9BE735F0F}" type="datetime1">
              <a:rPr lang="en-US" smtClean="0"/>
              <a:t>6/19/2023</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60254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7BD47B-C187-494C-812F-46BE0040B915}"/>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2CF1B96C-10FD-4EBC-9029-9652B7535D02}" type="datetime1">
              <a:rPr lang="en-US" smtClean="0"/>
              <a:t>6/19/2023</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7694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14878474-CC00-4A95-9D50-A41C12D1EEC4}" type="datetime1">
              <a:rPr lang="en-US" smtClean="0"/>
              <a:t>6/19/2023</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1990688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7F38C8B4-7FBB-408F-BDB9-F0496874AFB2}" type="datetime1">
              <a:rPr lang="en-US" smtClean="0"/>
              <a:t>6/19/2023</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151028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2BB8EE20-A5E2-47D3-8F6D-A2BA7AB2E093}" type="datetime1">
              <a:rPr lang="en-US" smtClean="0"/>
              <a:t>6/19/2023</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6301073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F4AA536-072F-4374-926E-17E038EC7E98}"/>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3382CF99-132F-413F-B7EF-71A5C33F2ED6}" type="datetime1">
              <a:rPr lang="en-US" smtClean="0"/>
              <a:t>6/19/2023</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42698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1F17AE06-98E0-4D9F-A059-92C3548821BB}" type="datetime1">
              <a:rPr lang="en-US" smtClean="0"/>
              <a:t>6/19/2023</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637599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FFBA00CA-3DDC-4705-B840-978EF5EA0707}" type="datetime1">
              <a:rPr lang="en-US" smtClean="0"/>
              <a:t>6/19/2023</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135355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FC366D49-0BBA-4C5A-AD96-6448CA63451A}" type="datetime1">
              <a:rPr lang="en-US" smtClean="0"/>
              <a:t>6/19/2023</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9272583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4F4EB293-A316-472D-A8B4-6947CF1A12B7}" type="datetime1">
              <a:rPr lang="en-US" smtClean="0"/>
              <a:t>6/19/2023</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cxnSp>
        <p:nvCxnSpPr>
          <p:cNvPr id="9" name="Straight Connector 8">
            <a:extLst>
              <a:ext uri="{FF2B5EF4-FFF2-40B4-BE49-F238E27FC236}">
                <a16:creationId xmlns:a16="http://schemas.microsoft.com/office/drawing/2014/main" id="{E51E4AC6-B446-4768-97EF-CA4B8261433B}"/>
              </a:ext>
            </a:extLst>
          </p:cNvPr>
          <p:cNvCxnSpPr>
            <a:cxnSpLocks/>
          </p:cNvCxnSpPr>
          <p:nvPr/>
        </p:nvCxnSpPr>
        <p:spPr>
          <a:xfrm>
            <a:off x="11689174" y="2172428"/>
            <a:ext cx="0" cy="335474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94775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734BCCD4-CEB1-405B-A443-DD9CBCBEA552}" type="datetime1">
              <a:rPr lang="en-US" smtClean="0"/>
              <a:t>6/19/2023</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3097218"/>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A3D841D6-855A-5715-C62B-7193769955D4}"/>
              </a:ext>
            </a:extLst>
          </p:cNvPr>
          <p:cNvPicPr>
            <a:picLocks noChangeAspect="1"/>
          </p:cNvPicPr>
          <p:nvPr/>
        </p:nvPicPr>
        <p:blipFill rotWithShape="1">
          <a:blip r:embed="rId2"/>
          <a:srcRect t="24982" r="-1" b="-1"/>
          <a:stretch/>
        </p:blipFill>
        <p:spPr>
          <a:xfrm>
            <a:off x="20" y="10"/>
            <a:ext cx="12188932" cy="6857990"/>
          </a:xfrm>
          <a:prstGeom prst="rect">
            <a:avLst/>
          </a:prstGeom>
        </p:spPr>
      </p:pic>
      <p:sp>
        <p:nvSpPr>
          <p:cNvPr id="22" name="Rectangle 21">
            <a:extLst>
              <a:ext uri="{FF2B5EF4-FFF2-40B4-BE49-F238E27FC236}">
                <a16:creationId xmlns:a16="http://schemas.microsoft.com/office/drawing/2014/main" id="{7508F7DC-CA28-4ACE-AF79-D7E98ED1B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AB20218-A500-457C-B65C-F3D198B1F7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524" y="0"/>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5F8ADF-4D69-227C-0753-30DEB214A332}"/>
              </a:ext>
            </a:extLst>
          </p:cNvPr>
          <p:cNvSpPr>
            <a:spLocks noGrp="1"/>
          </p:cNvSpPr>
          <p:nvPr>
            <p:ph type="ctrTitle"/>
          </p:nvPr>
        </p:nvSpPr>
        <p:spPr>
          <a:xfrm>
            <a:off x="517870" y="978408"/>
            <a:ext cx="8686796" cy="2334247"/>
          </a:xfrm>
        </p:spPr>
        <p:txBody>
          <a:bodyPr anchor="t">
            <a:normAutofit/>
          </a:bodyPr>
          <a:lstStyle/>
          <a:p>
            <a:pPr>
              <a:lnSpc>
                <a:spcPct val="90000"/>
              </a:lnSpc>
            </a:pPr>
            <a:r>
              <a:rPr lang="en-IN" sz="3800">
                <a:solidFill>
                  <a:srgbClr val="FFFFFF"/>
                </a:solidFill>
              </a:rPr>
              <a:t>Title:</a:t>
            </a:r>
            <a:br>
              <a:rPr lang="en-IN" sz="3800">
                <a:solidFill>
                  <a:srgbClr val="FFFFFF"/>
                </a:solidFill>
              </a:rPr>
            </a:br>
            <a:r>
              <a:rPr lang="en-IN" sz="3800">
                <a:solidFill>
                  <a:srgbClr val="FFFFFF"/>
                </a:solidFill>
              </a:rPr>
              <a:t>Pneumonia  Chest X-ray classification using Machine Learning</a:t>
            </a:r>
          </a:p>
        </p:txBody>
      </p:sp>
      <p:sp>
        <p:nvSpPr>
          <p:cNvPr id="3" name="Subtitle 2">
            <a:extLst>
              <a:ext uri="{FF2B5EF4-FFF2-40B4-BE49-F238E27FC236}">
                <a16:creationId xmlns:a16="http://schemas.microsoft.com/office/drawing/2014/main" id="{16082DFC-D281-4F48-181D-B0530CA41F79}"/>
              </a:ext>
            </a:extLst>
          </p:cNvPr>
          <p:cNvSpPr>
            <a:spLocks noGrp="1"/>
          </p:cNvSpPr>
          <p:nvPr>
            <p:ph type="subTitle" idx="1"/>
          </p:nvPr>
        </p:nvSpPr>
        <p:spPr>
          <a:xfrm>
            <a:off x="517870" y="3552826"/>
            <a:ext cx="8720710" cy="2653653"/>
          </a:xfrm>
        </p:spPr>
        <p:txBody>
          <a:bodyPr anchor="t">
            <a:normAutofit/>
          </a:bodyPr>
          <a:lstStyle/>
          <a:p>
            <a:r>
              <a:rPr lang="en-IN" dirty="0">
                <a:solidFill>
                  <a:srgbClr val="FFFFFF"/>
                </a:solidFill>
              </a:rPr>
              <a:t> </a:t>
            </a:r>
          </a:p>
        </p:txBody>
      </p:sp>
      <p:sp>
        <p:nvSpPr>
          <p:cNvPr id="26" name="Rectangle 25">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686800"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20464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298039-6B51-8259-B60B-40A559836A8B}"/>
              </a:ext>
            </a:extLst>
          </p:cNvPr>
          <p:cNvSpPr>
            <a:spLocks noGrp="1"/>
          </p:cNvSpPr>
          <p:nvPr>
            <p:ph type="title"/>
          </p:nvPr>
        </p:nvSpPr>
        <p:spPr/>
        <p:txBody>
          <a:bodyPr/>
          <a:lstStyle/>
          <a:p>
            <a:r>
              <a:rPr lang="en-IN" sz="1800" b="1" dirty="0">
                <a:effectLst/>
                <a:latin typeface="Times New Roman" panose="02020603050405020304" pitchFamily="18" charset="0"/>
                <a:ea typeface="Times New Roman" panose="02020603050405020304" pitchFamily="18" charset="0"/>
              </a:rPr>
              <a:t>Fig 9 Confusion Matrix of Bagging Classifier</a:t>
            </a:r>
            <a:br>
              <a:rPr lang="en-IN" sz="1800" dirty="0">
                <a:effectLst/>
                <a:latin typeface="Arial" panose="020B0604020202020204" pitchFamily="34" charset="0"/>
                <a:ea typeface="Arial" panose="020B0604020202020204" pitchFamily="34" charset="0"/>
              </a:rPr>
            </a:br>
            <a:endParaRPr lang="en-IN" dirty="0"/>
          </a:p>
        </p:txBody>
      </p:sp>
      <p:sp>
        <p:nvSpPr>
          <p:cNvPr id="6" name="Text Placeholder 5">
            <a:extLst>
              <a:ext uri="{FF2B5EF4-FFF2-40B4-BE49-F238E27FC236}">
                <a16:creationId xmlns:a16="http://schemas.microsoft.com/office/drawing/2014/main" id="{93DBAFCF-4D23-0B2B-3D37-0F8EC20A88E1}"/>
              </a:ext>
            </a:extLst>
          </p:cNvPr>
          <p:cNvSpPr>
            <a:spLocks noGrp="1"/>
          </p:cNvSpPr>
          <p:nvPr>
            <p:ph type="body" idx="1"/>
          </p:nvPr>
        </p:nvSpPr>
        <p:spPr>
          <a:xfrm>
            <a:off x="6652947" y="1841500"/>
            <a:ext cx="5021183" cy="3255818"/>
          </a:xfrm>
        </p:spPr>
        <p:txBody>
          <a:bodyPr>
            <a:normAutofit fontScale="92500"/>
          </a:bodyPr>
          <a:lstStyle/>
          <a:p>
            <a:r>
              <a:rPr lang="en-US" i="0" dirty="0"/>
              <a:t>In our experiments, we employed ensemble learning techniques such as Stacking Classifier, Voting Classifier, and Bagging Classifier to enhance the classification performance. The Stacking Classifier achieved an accuracy of 0.8349, while the Voting Classifier and Bagging Classifier achieved accuracies of 0.8157 and 0.8189, respectively.</a:t>
            </a:r>
            <a:endParaRPr lang="en-IN" i="0" dirty="0"/>
          </a:p>
        </p:txBody>
      </p:sp>
      <p:pic>
        <p:nvPicPr>
          <p:cNvPr id="5" name="image2.png">
            <a:extLst>
              <a:ext uri="{FF2B5EF4-FFF2-40B4-BE49-F238E27FC236}">
                <a16:creationId xmlns:a16="http://schemas.microsoft.com/office/drawing/2014/main" id="{7C4F7EE0-4B78-6462-0DDF-6432A8FAE41E}"/>
              </a:ext>
            </a:extLst>
          </p:cNvPr>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0" y="1841500"/>
            <a:ext cx="4826000" cy="3519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01458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Scan of a human brain in a neurology clinic">
            <a:extLst>
              <a:ext uri="{FF2B5EF4-FFF2-40B4-BE49-F238E27FC236}">
                <a16:creationId xmlns:a16="http://schemas.microsoft.com/office/drawing/2014/main" id="{872FE0B1-D6E2-2A7C-CF8A-0BDAB3D2E55F}"/>
              </a:ext>
            </a:extLst>
          </p:cNvPr>
          <p:cNvPicPr>
            <a:picLocks noChangeAspect="1"/>
          </p:cNvPicPr>
          <p:nvPr/>
        </p:nvPicPr>
        <p:blipFill rotWithShape="1">
          <a:blip r:embed="rId2"/>
          <a:srcRect t="15898" r="-1" b="9082"/>
          <a:stretch/>
        </p:blipFill>
        <p:spPr>
          <a:xfrm>
            <a:off x="20" y="10"/>
            <a:ext cx="12188932" cy="6857990"/>
          </a:xfrm>
          <a:prstGeom prst="rect">
            <a:avLst/>
          </a:prstGeom>
        </p:spPr>
      </p:pic>
      <p:sp>
        <p:nvSpPr>
          <p:cNvPr id="14" name="Rectangle 13">
            <a:extLst>
              <a:ext uri="{FF2B5EF4-FFF2-40B4-BE49-F238E27FC236}">
                <a16:creationId xmlns:a16="http://schemas.microsoft.com/office/drawing/2014/main" id="{ECF0998E-D577-43EA-A7B8-E3EC67F75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7DC364D-882B-4786-89FB-1703C1A5CF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4" y="3205874"/>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FF5D4D-162D-508F-DC10-56425E1E7E49}"/>
              </a:ext>
            </a:extLst>
          </p:cNvPr>
          <p:cNvSpPr>
            <a:spLocks noGrp="1"/>
          </p:cNvSpPr>
          <p:nvPr>
            <p:ph type="title"/>
          </p:nvPr>
        </p:nvSpPr>
        <p:spPr>
          <a:xfrm>
            <a:off x="517870" y="978408"/>
            <a:ext cx="9845330" cy="2334248"/>
          </a:xfrm>
        </p:spPr>
        <p:txBody>
          <a:bodyPr vert="horz" lIns="91440" tIns="45720" rIns="91440" bIns="45720" rtlCol="0" anchor="t">
            <a:noAutofit/>
          </a:bodyPr>
          <a:lstStyle/>
          <a:p>
            <a:pPr>
              <a:lnSpc>
                <a:spcPct val="90000"/>
              </a:lnSpc>
            </a:pPr>
            <a:r>
              <a:rPr lang="en-US" sz="2000" u="sng" dirty="0">
                <a:solidFill>
                  <a:srgbClr val="FFFFFF"/>
                </a:solidFill>
              </a:rPr>
              <a:t>Related Work</a:t>
            </a:r>
            <a:r>
              <a:rPr lang="en-US" sz="2000" dirty="0">
                <a:solidFill>
                  <a:srgbClr val="FFFFFF"/>
                </a:solidFill>
              </a:rPr>
              <a:t>:</a:t>
            </a:r>
            <a:br>
              <a:rPr lang="en-US" sz="2000" dirty="0">
                <a:solidFill>
                  <a:srgbClr val="FFFFFF"/>
                </a:solidFill>
              </a:rPr>
            </a:br>
            <a:r>
              <a:rPr lang="en-US" sz="2000" dirty="0">
                <a:solidFill>
                  <a:srgbClr val="FFFFFF"/>
                </a:solidFill>
              </a:rPr>
              <a:t>1. "</a:t>
            </a:r>
            <a:r>
              <a:rPr lang="en-US" sz="2000" dirty="0" err="1">
                <a:solidFill>
                  <a:srgbClr val="FFFFFF"/>
                </a:solidFill>
              </a:rPr>
              <a:t>CheXNet</a:t>
            </a:r>
            <a:r>
              <a:rPr lang="en-US" sz="2000" dirty="0">
                <a:solidFill>
                  <a:srgbClr val="FFFFFF"/>
                </a:solidFill>
              </a:rPr>
              <a:t>: Radiologist-Level Pneumonia Detection on Chest X-Rays with Deep Learning" by </a:t>
            </a:r>
            <a:r>
              <a:rPr lang="en-US" sz="2000" dirty="0" err="1">
                <a:solidFill>
                  <a:srgbClr val="FFFFFF"/>
                </a:solidFill>
              </a:rPr>
              <a:t>Rajpurkar</a:t>
            </a:r>
            <a:r>
              <a:rPr lang="en-US" sz="2000" dirty="0">
                <a:solidFill>
                  <a:srgbClr val="FFFFFF"/>
                </a:solidFill>
              </a:rPr>
              <a:t> et al. (2017): This study introduced </a:t>
            </a:r>
            <a:r>
              <a:rPr lang="en-US" sz="2000" dirty="0" err="1">
                <a:solidFill>
                  <a:srgbClr val="FFFFFF"/>
                </a:solidFill>
              </a:rPr>
              <a:t>CheXNet</a:t>
            </a:r>
            <a:r>
              <a:rPr lang="en-US" sz="2000" dirty="0">
                <a:solidFill>
                  <a:srgbClr val="FFFFFF"/>
                </a:solidFill>
              </a:rPr>
              <a:t>, a deep learning model trained on a large dataset of chest X-ray images to classify pneumonia. </a:t>
            </a:r>
            <a:br>
              <a:rPr lang="en-US" sz="2000" dirty="0">
                <a:solidFill>
                  <a:srgbClr val="FFFFFF"/>
                </a:solidFill>
              </a:rPr>
            </a:br>
            <a:r>
              <a:rPr lang="en-US" sz="2000" dirty="0">
                <a:solidFill>
                  <a:srgbClr val="FFFFFF"/>
                </a:solidFill>
              </a:rPr>
              <a:t>2. "Deep Learning-Based Pneumonia Detection on Chest X-Rays: A Survey" by Islam et al. (2019): This survey paper provides an overview of various deep learning approaches for pneumonia classification using chest X-ray images. </a:t>
            </a:r>
            <a:br>
              <a:rPr lang="en-US" sz="2000" dirty="0">
                <a:solidFill>
                  <a:srgbClr val="FFFFFF"/>
                </a:solidFill>
              </a:rPr>
            </a:br>
            <a:r>
              <a:rPr lang="en-US" sz="2000" dirty="0">
                <a:solidFill>
                  <a:srgbClr val="FFFFFF"/>
                </a:solidFill>
              </a:rPr>
              <a:t>3. "Automated Pneumonia Detection from Chest X-Ray Images using Deep Learning" by Kumar et al. (2020): In this research, a deep learning-based approach was developed to automatically detect pneumonia from chest X-ray images.</a:t>
            </a:r>
            <a:br>
              <a:rPr lang="en-US" sz="2000" dirty="0">
                <a:solidFill>
                  <a:srgbClr val="FFFFFF"/>
                </a:solidFill>
              </a:rPr>
            </a:br>
            <a:r>
              <a:rPr lang="en-US" sz="2000" dirty="0">
                <a:solidFill>
                  <a:srgbClr val="FFFFFF"/>
                </a:solidFill>
              </a:rPr>
              <a:t>4. "Pneumonia Detection Using Convolutional Neural Networks" by Liang et al. (2018): This study explored the use of CNNs for pneumonia classification on chest X-ray images.</a:t>
            </a:r>
            <a:br>
              <a:rPr lang="en-US" sz="2000" dirty="0">
                <a:solidFill>
                  <a:srgbClr val="FFFFFF"/>
                </a:solidFill>
              </a:rPr>
            </a:br>
            <a:r>
              <a:rPr lang="en-US" sz="2000" dirty="0">
                <a:solidFill>
                  <a:srgbClr val="FFFFFF"/>
                </a:solidFill>
              </a:rPr>
              <a:t>5. "Pneumonia Detection from Chest X-Rays with Transfer Learning" by Haque et al. (2019): The research focused on transfer learning techniques for pneumonia classification. </a:t>
            </a:r>
          </a:p>
        </p:txBody>
      </p:sp>
      <p:sp>
        <p:nvSpPr>
          <p:cNvPr id="20" name="Rectangle 19">
            <a:extLst>
              <a:ext uri="{FF2B5EF4-FFF2-40B4-BE49-F238E27FC236}">
                <a16:creationId xmlns:a16="http://schemas.microsoft.com/office/drawing/2014/main" id="{F1189494-2B67-46D2-93D6-A122A09BF6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9793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Files in folders">
            <a:extLst>
              <a:ext uri="{FF2B5EF4-FFF2-40B4-BE49-F238E27FC236}">
                <a16:creationId xmlns:a16="http://schemas.microsoft.com/office/drawing/2014/main" id="{88D0DB67-5DAD-E665-5B7C-E53AEA195768}"/>
              </a:ext>
            </a:extLst>
          </p:cNvPr>
          <p:cNvPicPr>
            <a:picLocks noChangeAspect="1"/>
          </p:cNvPicPr>
          <p:nvPr/>
        </p:nvPicPr>
        <p:blipFill rotWithShape="1">
          <a:blip r:embed="rId2"/>
          <a:srcRect t="4763" r="-1" b="10946"/>
          <a:stretch/>
        </p:blipFill>
        <p:spPr>
          <a:xfrm>
            <a:off x="20" y="10"/>
            <a:ext cx="12188932" cy="6857990"/>
          </a:xfrm>
          <a:prstGeom prst="rect">
            <a:avLst/>
          </a:prstGeom>
        </p:spPr>
      </p:pic>
      <p:sp>
        <p:nvSpPr>
          <p:cNvPr id="16" name="Rectangle 15">
            <a:extLst>
              <a:ext uri="{FF2B5EF4-FFF2-40B4-BE49-F238E27FC236}">
                <a16:creationId xmlns:a16="http://schemas.microsoft.com/office/drawing/2014/main" id="{7508F7DC-CA28-4ACE-AF79-D7E98ED1B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AB20218-A500-457C-B65C-F3D198B1F7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524" y="0"/>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48358CFA-1205-66F3-2698-4AA0B9D403E6}"/>
              </a:ext>
            </a:extLst>
          </p:cNvPr>
          <p:cNvSpPr>
            <a:spLocks noGrp="1"/>
          </p:cNvSpPr>
          <p:nvPr>
            <p:ph type="title"/>
          </p:nvPr>
        </p:nvSpPr>
        <p:spPr>
          <a:xfrm>
            <a:off x="517870" y="978408"/>
            <a:ext cx="8686796" cy="2334247"/>
          </a:xfrm>
        </p:spPr>
        <p:txBody>
          <a:bodyPr vert="horz" lIns="91440" tIns="45720" rIns="91440" bIns="45720" rtlCol="0" anchor="t">
            <a:noAutofit/>
          </a:bodyPr>
          <a:lstStyle/>
          <a:p>
            <a:pPr lvl="0" fontAlgn="base"/>
            <a:r>
              <a:rPr lang="en-US" sz="3000" u="sng" dirty="0">
                <a:solidFill>
                  <a:srgbClr val="FFFFFF"/>
                </a:solidFill>
              </a:rPr>
              <a:t>References:</a:t>
            </a:r>
            <a:br>
              <a:rPr lang="en-US" sz="2000" u="sng" dirty="0">
                <a:solidFill>
                  <a:srgbClr val="FFFFFF"/>
                </a:solidFill>
              </a:rPr>
            </a:br>
            <a:r>
              <a:rPr lang="en-US" sz="2000" dirty="0">
                <a:solidFill>
                  <a:srgbClr val="FFFFFF"/>
                </a:solidFill>
              </a:rPr>
              <a:t>1. </a:t>
            </a:r>
            <a:r>
              <a:rPr lang="en-IN" sz="2000" dirty="0" err="1">
                <a:solidFill>
                  <a:schemeClr val="bg1"/>
                </a:solidFill>
              </a:rPr>
              <a:t>Obaro</a:t>
            </a:r>
            <a:r>
              <a:rPr lang="en-IN" sz="2000" dirty="0">
                <a:solidFill>
                  <a:schemeClr val="bg1"/>
                </a:solidFill>
              </a:rPr>
              <a:t> SK, </a:t>
            </a:r>
            <a:r>
              <a:rPr lang="en-IN" sz="2000" dirty="0" err="1">
                <a:solidFill>
                  <a:schemeClr val="bg1"/>
                </a:solidFill>
              </a:rPr>
              <a:t>Madhi</a:t>
            </a:r>
            <a:r>
              <a:rPr lang="en-IN" sz="2000" dirty="0">
                <a:solidFill>
                  <a:schemeClr val="bg1"/>
                </a:solidFill>
              </a:rPr>
              <a:t> SA. Bacterial pneumonia vaccines and childhood pneumonia: are we winning, </a:t>
            </a:r>
            <a:r>
              <a:rPr lang="en-IN" sz="2000" dirty="0" err="1">
                <a:solidFill>
                  <a:schemeClr val="bg1"/>
                </a:solidFill>
              </a:rPr>
              <a:t>refning</a:t>
            </a:r>
            <a:r>
              <a:rPr lang="en-IN" sz="2000" dirty="0">
                <a:solidFill>
                  <a:schemeClr val="bg1"/>
                </a:solidFill>
              </a:rPr>
              <a:t>, or </a:t>
            </a:r>
            <a:r>
              <a:rPr lang="en-IN" sz="2000" dirty="0" err="1">
                <a:solidFill>
                  <a:schemeClr val="bg1"/>
                </a:solidFill>
              </a:rPr>
              <a:t>redefning</a:t>
            </a:r>
            <a:r>
              <a:rPr lang="en-IN" sz="2000" dirty="0">
                <a:solidFill>
                  <a:schemeClr val="bg1"/>
                </a:solidFill>
              </a:rPr>
              <a:t>? Lancet Infect Dis. 2006;6(3):150–61.</a:t>
            </a:r>
            <a:br>
              <a:rPr lang="en-IN" sz="2000" dirty="0">
                <a:solidFill>
                  <a:schemeClr val="bg1"/>
                </a:solidFill>
              </a:rPr>
            </a:br>
            <a:r>
              <a:rPr lang="en-IN" sz="2000" dirty="0">
                <a:solidFill>
                  <a:schemeClr val="bg1"/>
                </a:solidFill>
              </a:rPr>
              <a:t>2. Pound MW, Drew RH, Perfect JR. Recent advances in the epidemiology, prevention, diagnosis, and treatment of fungal pneumonia. </a:t>
            </a:r>
            <a:r>
              <a:rPr lang="en-IN" sz="2000" dirty="0" err="1">
                <a:solidFill>
                  <a:schemeClr val="bg1"/>
                </a:solidFill>
              </a:rPr>
              <a:t>CurrOpin</a:t>
            </a:r>
            <a:r>
              <a:rPr lang="en-IN" sz="2000" dirty="0">
                <a:solidFill>
                  <a:schemeClr val="bg1"/>
                </a:solidFill>
              </a:rPr>
              <a:t> Infect Dis. 2002;15(2):183–94.</a:t>
            </a:r>
            <a:br>
              <a:rPr lang="en-IN" sz="2000" dirty="0">
                <a:solidFill>
                  <a:schemeClr val="bg1"/>
                </a:solidFill>
              </a:rPr>
            </a:br>
            <a:r>
              <a:rPr lang="en-IN" sz="2000" dirty="0">
                <a:solidFill>
                  <a:schemeClr val="bg1"/>
                </a:solidFill>
              </a:rPr>
              <a:t>3. </a:t>
            </a:r>
            <a:r>
              <a:rPr lang="en-IN" sz="2000" dirty="0" err="1">
                <a:solidFill>
                  <a:schemeClr val="bg1"/>
                </a:solidFill>
              </a:rPr>
              <a:t>Virkki</a:t>
            </a:r>
            <a:r>
              <a:rPr lang="en-IN" sz="2000" dirty="0">
                <a:solidFill>
                  <a:schemeClr val="bg1"/>
                </a:solidFill>
              </a:rPr>
              <a:t> R, </a:t>
            </a:r>
            <a:r>
              <a:rPr lang="en-IN" sz="2000" dirty="0" err="1">
                <a:solidFill>
                  <a:schemeClr val="bg1"/>
                </a:solidFill>
              </a:rPr>
              <a:t>Juven</a:t>
            </a:r>
            <a:r>
              <a:rPr lang="en-IN" sz="2000" dirty="0">
                <a:solidFill>
                  <a:schemeClr val="bg1"/>
                </a:solidFill>
              </a:rPr>
              <a:t> T, </a:t>
            </a:r>
            <a:r>
              <a:rPr lang="en-IN" sz="2000" dirty="0" err="1">
                <a:solidFill>
                  <a:schemeClr val="bg1"/>
                </a:solidFill>
              </a:rPr>
              <a:t>Rikalainen</a:t>
            </a:r>
            <a:r>
              <a:rPr lang="en-IN" sz="2000" dirty="0">
                <a:solidFill>
                  <a:schemeClr val="bg1"/>
                </a:solidFill>
              </a:rPr>
              <a:t> H, </a:t>
            </a:r>
            <a:r>
              <a:rPr lang="en-IN" sz="2000" dirty="0" err="1">
                <a:solidFill>
                  <a:schemeClr val="bg1"/>
                </a:solidFill>
              </a:rPr>
              <a:t>Svedström</a:t>
            </a:r>
            <a:r>
              <a:rPr lang="en-IN" sz="2000" dirty="0">
                <a:solidFill>
                  <a:schemeClr val="bg1"/>
                </a:solidFill>
              </a:rPr>
              <a:t> E, </a:t>
            </a:r>
            <a:r>
              <a:rPr lang="en-IN" sz="2000" dirty="0" err="1">
                <a:solidFill>
                  <a:schemeClr val="bg1"/>
                </a:solidFill>
              </a:rPr>
              <a:t>Mertsola</a:t>
            </a:r>
            <a:r>
              <a:rPr lang="en-IN" sz="2000" dirty="0">
                <a:solidFill>
                  <a:schemeClr val="bg1"/>
                </a:solidFill>
              </a:rPr>
              <a:t> J, </a:t>
            </a:r>
            <a:r>
              <a:rPr lang="en-IN" sz="2000" dirty="0" err="1">
                <a:solidFill>
                  <a:schemeClr val="bg1"/>
                </a:solidFill>
              </a:rPr>
              <a:t>Ruuskanen</a:t>
            </a:r>
            <a:r>
              <a:rPr lang="en-IN" sz="2000" dirty="0">
                <a:solidFill>
                  <a:schemeClr val="bg1"/>
                </a:solidFill>
              </a:rPr>
              <a:t> O. </a:t>
            </a:r>
            <a:r>
              <a:rPr lang="en-IN" sz="2000" dirty="0" err="1">
                <a:solidFill>
                  <a:schemeClr val="bg1"/>
                </a:solidFill>
              </a:rPr>
              <a:t>Diferentiation</a:t>
            </a:r>
            <a:r>
              <a:rPr lang="en-IN" sz="2000" dirty="0">
                <a:solidFill>
                  <a:schemeClr val="bg1"/>
                </a:solidFill>
              </a:rPr>
              <a:t> of bacterial and viral pneumonia in children. Thorax. 2002;57(5):438–41.</a:t>
            </a:r>
            <a:br>
              <a:rPr lang="en-IN" sz="2000" dirty="0">
                <a:solidFill>
                  <a:schemeClr val="bg1"/>
                </a:solidFill>
              </a:rPr>
            </a:br>
            <a:r>
              <a:rPr lang="en-IN" sz="2000" dirty="0">
                <a:solidFill>
                  <a:schemeClr val="bg1"/>
                </a:solidFill>
              </a:rPr>
              <a:t>4. Jones RN. Microbial </a:t>
            </a:r>
            <a:r>
              <a:rPr lang="en-IN" sz="2000" dirty="0" err="1">
                <a:solidFill>
                  <a:schemeClr val="bg1"/>
                </a:solidFill>
              </a:rPr>
              <a:t>etiologies</a:t>
            </a:r>
            <a:r>
              <a:rPr lang="en-IN" sz="2000" dirty="0">
                <a:solidFill>
                  <a:schemeClr val="bg1"/>
                </a:solidFill>
              </a:rPr>
              <a:t> of hospital-acquired bacterial pneumonia and ventilator-associated bacterial pneumonia. Clin. Infect. Dis. 2010;51(Supplement_1):S81–7.</a:t>
            </a:r>
            <a:br>
              <a:rPr lang="en-IN" sz="2000" dirty="0">
                <a:solidFill>
                  <a:schemeClr val="bg1"/>
                </a:solidFill>
              </a:rPr>
            </a:br>
            <a:r>
              <a:rPr lang="en-IN" sz="2000" dirty="0">
                <a:solidFill>
                  <a:schemeClr val="bg1"/>
                </a:solidFill>
              </a:rPr>
              <a:t>5. </a:t>
            </a:r>
            <a:r>
              <a:rPr lang="en-IN" sz="2000" dirty="0" err="1">
                <a:solidFill>
                  <a:schemeClr val="bg1"/>
                </a:solidFill>
              </a:rPr>
              <a:t>Ruuskanen</a:t>
            </a:r>
            <a:r>
              <a:rPr lang="en-IN" sz="2000" dirty="0">
                <a:solidFill>
                  <a:schemeClr val="bg1"/>
                </a:solidFill>
              </a:rPr>
              <a:t> O, Lahti E, Jennings LC, Murdoch DR. Viral pneumonia. The Lancet. 2011;377(9773):1264–75.</a:t>
            </a:r>
            <a:br>
              <a:rPr lang="en-IN" sz="2000" dirty="0">
                <a:solidFill>
                  <a:schemeClr val="bg1"/>
                </a:solidFill>
              </a:rPr>
            </a:br>
            <a:r>
              <a:rPr lang="en-IN" sz="2000" dirty="0">
                <a:solidFill>
                  <a:schemeClr val="bg1"/>
                </a:solidFill>
              </a:rPr>
              <a:t>6. World Health Organization. Revised WHO </a:t>
            </a:r>
            <a:r>
              <a:rPr lang="en-IN" sz="2000" dirty="0" err="1">
                <a:solidFill>
                  <a:schemeClr val="bg1"/>
                </a:solidFill>
              </a:rPr>
              <a:t>classifcation</a:t>
            </a:r>
            <a:r>
              <a:rPr lang="en-IN" sz="2000" dirty="0">
                <a:solidFill>
                  <a:schemeClr val="bg1"/>
                </a:solidFill>
              </a:rPr>
              <a:t> and treatment of childhood pneumonia at health facilities: evidence summaries. Geneva: World Health Organization; 2014.</a:t>
            </a:r>
            <a:br>
              <a:rPr lang="en-IN" sz="2000" dirty="0">
                <a:solidFill>
                  <a:schemeClr val="bg1"/>
                </a:solidFill>
              </a:rPr>
            </a:br>
            <a:br>
              <a:rPr lang="en-IN" sz="2000" dirty="0"/>
            </a:br>
            <a:endParaRPr lang="en-US" sz="2000" u="sng" dirty="0">
              <a:solidFill>
                <a:srgbClr val="FFFFFF"/>
              </a:solidFill>
            </a:endParaRPr>
          </a:p>
        </p:txBody>
      </p:sp>
      <p:sp>
        <p:nvSpPr>
          <p:cNvPr id="20" name="Rectangle 19">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686800"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5128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55FD0942-F619-C2E5-6C2E-074E603625E5}"/>
              </a:ext>
            </a:extLst>
          </p:cNvPr>
          <p:cNvPicPr>
            <a:picLocks noChangeAspect="1"/>
          </p:cNvPicPr>
          <p:nvPr/>
        </p:nvPicPr>
        <p:blipFill rotWithShape="1">
          <a:blip r:embed="rId2"/>
          <a:srcRect t="9978" r="-1" b="-1"/>
          <a:stretch/>
        </p:blipFill>
        <p:spPr>
          <a:xfrm>
            <a:off x="20" y="10"/>
            <a:ext cx="12188932" cy="6857990"/>
          </a:xfrm>
          <a:prstGeom prst="rect">
            <a:avLst/>
          </a:prstGeom>
        </p:spPr>
      </p:pic>
      <p:sp>
        <p:nvSpPr>
          <p:cNvPr id="14" name="Rectangle 13">
            <a:extLst>
              <a:ext uri="{FF2B5EF4-FFF2-40B4-BE49-F238E27FC236}">
                <a16:creationId xmlns:a16="http://schemas.microsoft.com/office/drawing/2014/main" id="{7508F7DC-CA28-4ACE-AF79-D7E98ED1B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AB20218-A500-457C-B65C-F3D198B1F7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524" y="0"/>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21A068-9F19-15FA-ABF0-CF7377997B39}"/>
              </a:ext>
            </a:extLst>
          </p:cNvPr>
          <p:cNvSpPr>
            <a:spLocks noGrp="1"/>
          </p:cNvSpPr>
          <p:nvPr>
            <p:ph type="title"/>
          </p:nvPr>
        </p:nvSpPr>
        <p:spPr>
          <a:xfrm>
            <a:off x="517870" y="978408"/>
            <a:ext cx="8686796" cy="2334247"/>
          </a:xfrm>
        </p:spPr>
        <p:txBody>
          <a:bodyPr vert="horz" lIns="91440" tIns="45720" rIns="91440" bIns="45720" rtlCol="0" anchor="t">
            <a:normAutofit/>
          </a:bodyPr>
          <a:lstStyle/>
          <a:p>
            <a:r>
              <a:rPr lang="en-US" dirty="0">
                <a:solidFill>
                  <a:srgbClr val="FFFFFF"/>
                </a:solidFill>
              </a:rPr>
              <a:t>Thank you</a:t>
            </a:r>
          </a:p>
        </p:txBody>
      </p:sp>
      <p:sp>
        <p:nvSpPr>
          <p:cNvPr id="18" name="Rectangle 17">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686800"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8098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Sea of white umbrellas with one blue one in the crowd">
            <a:extLst>
              <a:ext uri="{FF2B5EF4-FFF2-40B4-BE49-F238E27FC236}">
                <a16:creationId xmlns:a16="http://schemas.microsoft.com/office/drawing/2014/main" id="{1EB60EDF-E6DC-3915-B027-80C69805FC8B}"/>
              </a:ext>
            </a:extLst>
          </p:cNvPr>
          <p:cNvPicPr>
            <a:picLocks noChangeAspect="1"/>
          </p:cNvPicPr>
          <p:nvPr/>
        </p:nvPicPr>
        <p:blipFill rotWithShape="1">
          <a:blip r:embed="rId2"/>
          <a:srcRect r="-1" b="1721"/>
          <a:stretch/>
        </p:blipFill>
        <p:spPr>
          <a:xfrm>
            <a:off x="20" y="10"/>
            <a:ext cx="12188932" cy="6857990"/>
          </a:xfrm>
          <a:prstGeom prst="rect">
            <a:avLst/>
          </a:prstGeom>
        </p:spPr>
      </p:pic>
      <p:sp>
        <p:nvSpPr>
          <p:cNvPr id="16" name="Rectangle 15">
            <a:extLst>
              <a:ext uri="{FF2B5EF4-FFF2-40B4-BE49-F238E27FC236}">
                <a16:creationId xmlns:a16="http://schemas.microsoft.com/office/drawing/2014/main" id="{7508F7DC-CA28-4ACE-AF79-D7E98ED1B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AB20218-A500-457C-B65C-F3D198B1F7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524" y="0"/>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6C4910-F456-1B1F-6E1E-0A47E542C4FC}"/>
              </a:ext>
            </a:extLst>
          </p:cNvPr>
          <p:cNvSpPr>
            <a:spLocks noGrp="1"/>
          </p:cNvSpPr>
          <p:nvPr>
            <p:ph type="title"/>
          </p:nvPr>
        </p:nvSpPr>
        <p:spPr>
          <a:xfrm>
            <a:off x="517870" y="978408"/>
            <a:ext cx="8686796" cy="2334247"/>
          </a:xfrm>
        </p:spPr>
        <p:txBody>
          <a:bodyPr vert="horz" lIns="91440" tIns="45720" rIns="91440" bIns="45720" rtlCol="0" anchor="t">
            <a:normAutofit/>
          </a:bodyPr>
          <a:lstStyle/>
          <a:p>
            <a:pPr>
              <a:lnSpc>
                <a:spcPct val="90000"/>
              </a:lnSpc>
            </a:pPr>
            <a:r>
              <a:rPr lang="en-US" sz="3400" u="sng" dirty="0">
                <a:solidFill>
                  <a:srgbClr val="FFFFFF"/>
                </a:solidFill>
              </a:rPr>
              <a:t>Group members</a:t>
            </a:r>
            <a:r>
              <a:rPr lang="en-US" sz="3400" dirty="0">
                <a:solidFill>
                  <a:srgbClr val="FFFFFF"/>
                </a:solidFill>
              </a:rPr>
              <a:t>:</a:t>
            </a:r>
            <a:br>
              <a:rPr lang="en-US" sz="3400" dirty="0">
                <a:solidFill>
                  <a:srgbClr val="FFFFFF"/>
                </a:solidFill>
              </a:rPr>
            </a:br>
            <a:r>
              <a:rPr lang="en-US" sz="3400" dirty="0">
                <a:solidFill>
                  <a:srgbClr val="FFFFFF"/>
                </a:solidFill>
              </a:rPr>
              <a:t>Anudeep Allamsetty-700741171</a:t>
            </a:r>
            <a:br>
              <a:rPr lang="en-US" sz="3400" dirty="0">
                <a:solidFill>
                  <a:srgbClr val="FFFFFF"/>
                </a:solidFill>
              </a:rPr>
            </a:br>
            <a:r>
              <a:rPr lang="en-US" sz="3400" dirty="0">
                <a:solidFill>
                  <a:srgbClr val="FFFFFF"/>
                </a:solidFill>
              </a:rPr>
              <a:t>Vishnu Vardhan Reddy Gooli-700734980</a:t>
            </a:r>
            <a:br>
              <a:rPr lang="en-US" sz="3400" dirty="0">
                <a:solidFill>
                  <a:srgbClr val="FFFFFF"/>
                </a:solidFill>
              </a:rPr>
            </a:br>
            <a:r>
              <a:rPr lang="en-US" sz="3400" dirty="0">
                <a:solidFill>
                  <a:srgbClr val="FFFFFF"/>
                </a:solidFill>
              </a:rPr>
              <a:t>Karthik Bathula-700743520</a:t>
            </a:r>
          </a:p>
        </p:txBody>
      </p:sp>
      <p:sp>
        <p:nvSpPr>
          <p:cNvPr id="3" name="Content Placeholder 2">
            <a:extLst>
              <a:ext uri="{FF2B5EF4-FFF2-40B4-BE49-F238E27FC236}">
                <a16:creationId xmlns:a16="http://schemas.microsoft.com/office/drawing/2014/main" id="{D277B8D4-46C6-AA72-9604-AAB40944FF6A}"/>
              </a:ext>
            </a:extLst>
          </p:cNvPr>
          <p:cNvSpPr>
            <a:spLocks noGrp="1"/>
          </p:cNvSpPr>
          <p:nvPr>
            <p:ph idx="4294967295"/>
          </p:nvPr>
        </p:nvSpPr>
        <p:spPr>
          <a:xfrm>
            <a:off x="517870" y="3552826"/>
            <a:ext cx="8720710" cy="2653653"/>
          </a:xfrm>
        </p:spPr>
        <p:txBody>
          <a:bodyPr vert="horz" lIns="91440" tIns="45720" rIns="91440" bIns="45720" rtlCol="0" anchor="t">
            <a:normAutofit/>
          </a:bodyPr>
          <a:lstStyle/>
          <a:p>
            <a:pPr>
              <a:lnSpc>
                <a:spcPct val="100000"/>
              </a:lnSpc>
            </a:pPr>
            <a:r>
              <a:rPr lang="en-US" sz="2200" i="1" dirty="0">
                <a:solidFill>
                  <a:srgbClr val="FFFFFF"/>
                </a:solidFill>
              </a:rPr>
              <a:t> </a:t>
            </a:r>
          </a:p>
        </p:txBody>
      </p:sp>
      <p:sp>
        <p:nvSpPr>
          <p:cNvPr id="20" name="Rectangle 19">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686800"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3260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Video 4" descr="People Discussing">
            <a:extLst>
              <a:ext uri="{FF2B5EF4-FFF2-40B4-BE49-F238E27FC236}">
                <a16:creationId xmlns:a16="http://schemas.microsoft.com/office/drawing/2014/main" id="{09130E88-1F0C-E548-679A-4AFBD742384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59" r="-1" b="-1"/>
          <a:stretch/>
        </p:blipFill>
        <p:spPr>
          <a:xfrm>
            <a:off x="0" y="-1"/>
            <a:ext cx="12188952" cy="6858001"/>
          </a:xfrm>
          <a:prstGeom prst="rect">
            <a:avLst/>
          </a:prstGeom>
        </p:spPr>
      </p:pic>
      <p:sp>
        <p:nvSpPr>
          <p:cNvPr id="11" name="Rectangle 10">
            <a:extLst>
              <a:ext uri="{FF2B5EF4-FFF2-40B4-BE49-F238E27FC236}">
                <a16:creationId xmlns:a16="http://schemas.microsoft.com/office/drawing/2014/main" id="{67B3E2DB-180D-4752-BBB6-987822D6BC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944761"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6F3F8A-18E0-9721-4434-3F51377DF295}"/>
              </a:ext>
            </a:extLst>
          </p:cNvPr>
          <p:cNvSpPr>
            <a:spLocks noGrp="1"/>
          </p:cNvSpPr>
          <p:nvPr>
            <p:ph type="ctrTitle"/>
          </p:nvPr>
        </p:nvSpPr>
        <p:spPr>
          <a:xfrm>
            <a:off x="5310426" y="971397"/>
            <a:ext cx="6114810" cy="2147723"/>
          </a:xfrm>
        </p:spPr>
        <p:txBody>
          <a:bodyPr anchor="t">
            <a:normAutofit fontScale="90000"/>
          </a:bodyPr>
          <a:lstStyle/>
          <a:p>
            <a:pPr>
              <a:lnSpc>
                <a:spcPct val="90000"/>
              </a:lnSpc>
            </a:pPr>
            <a:r>
              <a:rPr lang="en-IN" sz="2600" u="sng">
                <a:solidFill>
                  <a:srgbClr val="FFFFFF"/>
                </a:solidFill>
              </a:rPr>
              <a:t>Roles and Responsibilities:</a:t>
            </a:r>
            <a:br>
              <a:rPr lang="en-IN" sz="2600" u="sng">
                <a:solidFill>
                  <a:srgbClr val="FFFFFF"/>
                </a:solidFill>
              </a:rPr>
            </a:br>
            <a:r>
              <a:rPr lang="en-IN" sz="2600" b="0">
                <a:solidFill>
                  <a:srgbClr val="FFFFFF"/>
                </a:solidFill>
              </a:rPr>
              <a:t>Anudeep and Vishnu built the code together.</a:t>
            </a:r>
            <a:br>
              <a:rPr lang="en-IN" sz="2600" b="0">
                <a:solidFill>
                  <a:srgbClr val="FFFFFF"/>
                </a:solidFill>
              </a:rPr>
            </a:br>
            <a:r>
              <a:rPr lang="en-IN" sz="2600" b="0">
                <a:solidFill>
                  <a:srgbClr val="FFFFFF"/>
                </a:solidFill>
              </a:rPr>
              <a:t>Karthik made the documentation.</a:t>
            </a:r>
            <a:br>
              <a:rPr lang="en-IN" sz="2600" b="0">
                <a:solidFill>
                  <a:srgbClr val="FFFFFF"/>
                </a:solidFill>
              </a:rPr>
            </a:br>
            <a:r>
              <a:rPr lang="en-IN" sz="2600" b="0">
                <a:solidFill>
                  <a:srgbClr val="FFFFFF"/>
                </a:solidFill>
              </a:rPr>
              <a:t>We worked together as a team and got everything figured out</a:t>
            </a:r>
            <a:endParaRPr lang="en-IN" sz="2600" b="0" u="sng" dirty="0">
              <a:solidFill>
                <a:srgbClr val="FFFFFF"/>
              </a:solidFill>
            </a:endParaRPr>
          </a:p>
        </p:txBody>
      </p:sp>
      <p:sp>
        <p:nvSpPr>
          <p:cNvPr id="3" name="Content Placeholder 2">
            <a:extLst>
              <a:ext uri="{FF2B5EF4-FFF2-40B4-BE49-F238E27FC236}">
                <a16:creationId xmlns:a16="http://schemas.microsoft.com/office/drawing/2014/main" id="{F4494F88-24CD-519F-36B5-7C92382197C1}"/>
              </a:ext>
            </a:extLst>
          </p:cNvPr>
          <p:cNvSpPr>
            <a:spLocks noGrp="1"/>
          </p:cNvSpPr>
          <p:nvPr>
            <p:ph type="subTitle" idx="1"/>
          </p:nvPr>
        </p:nvSpPr>
        <p:spPr>
          <a:xfrm>
            <a:off x="5310426" y="3429001"/>
            <a:ext cx="6069094" cy="2777480"/>
          </a:xfrm>
        </p:spPr>
        <p:txBody>
          <a:bodyPr anchor="t">
            <a:normAutofit/>
          </a:bodyPr>
          <a:lstStyle/>
          <a:p>
            <a:r>
              <a:rPr lang="en-IN" b="1" i="0" dirty="0">
                <a:solidFill>
                  <a:srgbClr val="FFFFFF"/>
                </a:solidFill>
              </a:rPr>
              <a:t>Motivation:</a:t>
            </a:r>
          </a:p>
          <a:p>
            <a:r>
              <a:rPr lang="en-IN" b="1" i="0" dirty="0">
                <a:solidFill>
                  <a:srgbClr val="FFFFFF"/>
                </a:solidFill>
              </a:rPr>
              <a:t>We chose this project because of the impact lung diseases like TB or pneumonia have on millions of people. So, we can classify pneumonia from regular chest x-ray as early detection and diagnosis is the key in its treatment.</a:t>
            </a:r>
          </a:p>
          <a:p>
            <a:endParaRPr lang="en-IN" b="1" i="0" dirty="0">
              <a:solidFill>
                <a:srgbClr val="FFFFFF"/>
              </a:solidFill>
            </a:endParaRPr>
          </a:p>
        </p:txBody>
      </p:sp>
      <p:sp>
        <p:nvSpPr>
          <p:cNvPr id="13" name="Rectangle 12">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59321" y="508090"/>
            <a:ext cx="6114810"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9450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D2E48C4F-A6D9-2350-B42A-EE006862D437}"/>
              </a:ext>
            </a:extLst>
          </p:cNvPr>
          <p:cNvPicPr>
            <a:picLocks noChangeAspect="1"/>
          </p:cNvPicPr>
          <p:nvPr/>
        </p:nvPicPr>
        <p:blipFill rotWithShape="1">
          <a:blip r:embed="rId2"/>
          <a:srcRect t="8152" r="-1" b="1463"/>
          <a:stretch/>
        </p:blipFill>
        <p:spPr>
          <a:xfrm>
            <a:off x="20" y="10"/>
            <a:ext cx="12188932" cy="6857990"/>
          </a:xfrm>
          <a:prstGeom prst="rect">
            <a:avLst/>
          </a:prstGeom>
        </p:spPr>
      </p:pic>
      <p:sp>
        <p:nvSpPr>
          <p:cNvPr id="15" name="Rectangle 14">
            <a:extLst>
              <a:ext uri="{FF2B5EF4-FFF2-40B4-BE49-F238E27FC236}">
                <a16:creationId xmlns:a16="http://schemas.microsoft.com/office/drawing/2014/main" id="{7508F7DC-CA28-4ACE-AF79-D7E98ED1B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AB20218-A500-457C-B65C-F3D198B1F7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524" y="0"/>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3F312A5-EE50-2B0A-0F81-D2525E8B76EA}"/>
              </a:ext>
            </a:extLst>
          </p:cNvPr>
          <p:cNvSpPr>
            <a:spLocks noGrp="1"/>
          </p:cNvSpPr>
          <p:nvPr>
            <p:ph type="title"/>
          </p:nvPr>
        </p:nvSpPr>
        <p:spPr>
          <a:xfrm>
            <a:off x="517870" y="978408"/>
            <a:ext cx="8686796" cy="2334247"/>
          </a:xfrm>
        </p:spPr>
        <p:txBody>
          <a:bodyPr vert="horz" lIns="91440" tIns="45720" rIns="91440" bIns="45720" rtlCol="0" anchor="t">
            <a:normAutofit fontScale="90000"/>
          </a:bodyPr>
          <a:lstStyle/>
          <a:p>
            <a:pPr>
              <a:lnSpc>
                <a:spcPct val="90000"/>
              </a:lnSpc>
            </a:pPr>
            <a:r>
              <a:rPr lang="en-US" sz="1400" dirty="0">
                <a:solidFill>
                  <a:srgbClr val="FFFFFF"/>
                </a:solidFill>
              </a:rPr>
              <a:t> </a:t>
            </a:r>
            <a:r>
              <a:rPr lang="en-US" sz="2200" u="sng" dirty="0">
                <a:solidFill>
                  <a:srgbClr val="FFFFFF"/>
                </a:solidFill>
              </a:rPr>
              <a:t>Objectives</a:t>
            </a:r>
            <a:r>
              <a:rPr lang="en-US" sz="2200" dirty="0">
                <a:solidFill>
                  <a:srgbClr val="FFFFFF"/>
                </a:solidFill>
              </a:rPr>
              <a:t>:</a:t>
            </a:r>
            <a:br>
              <a:rPr lang="en-US" sz="2200" dirty="0">
                <a:solidFill>
                  <a:srgbClr val="FFFFFF"/>
                </a:solidFill>
              </a:rPr>
            </a:br>
            <a:r>
              <a:rPr lang="en-US" sz="2200" dirty="0">
                <a:solidFill>
                  <a:srgbClr val="FFFFFF"/>
                </a:solidFill>
              </a:rPr>
              <a:t>The primary objective of this project is to develop ensemble models based on the Stacking Classifier, Voting Classifier, and Bagging Classifier algorithms for accurate pneumonia classification. This involves the following specific objectives:</a:t>
            </a:r>
            <a:br>
              <a:rPr lang="en-US" sz="2200" dirty="0">
                <a:solidFill>
                  <a:srgbClr val="FFFFFF"/>
                </a:solidFill>
              </a:rPr>
            </a:br>
            <a:r>
              <a:rPr lang="en-US" sz="2200" dirty="0">
                <a:solidFill>
                  <a:srgbClr val="FFFFFF"/>
                </a:solidFill>
              </a:rPr>
              <a:t>1.Collecting and preprocessing a large dataset of labeled chest X-ray images with pneumonia cases.</a:t>
            </a:r>
            <a:br>
              <a:rPr lang="en-US" sz="2200" dirty="0">
                <a:solidFill>
                  <a:srgbClr val="FFFFFF"/>
                </a:solidFill>
              </a:rPr>
            </a:br>
            <a:r>
              <a:rPr lang="en-US" sz="2200" dirty="0">
                <a:solidFill>
                  <a:srgbClr val="FFFFFF"/>
                </a:solidFill>
              </a:rPr>
              <a:t>2.Implementing the ensemble models using the appropriate algorithmic configurations.</a:t>
            </a:r>
            <a:br>
              <a:rPr lang="en-US" sz="2200" dirty="0">
                <a:solidFill>
                  <a:srgbClr val="FFFFFF"/>
                </a:solidFill>
              </a:rPr>
            </a:br>
            <a:r>
              <a:rPr lang="en-US" sz="2200" dirty="0">
                <a:solidFill>
                  <a:srgbClr val="FFFFFF"/>
                </a:solidFill>
              </a:rPr>
              <a:t>3.Training and fine-tuning the ensemble models on the collected dataset.</a:t>
            </a:r>
            <a:br>
              <a:rPr lang="en-US" sz="2200" dirty="0">
                <a:solidFill>
                  <a:srgbClr val="FFFFFF"/>
                </a:solidFill>
              </a:rPr>
            </a:br>
            <a:r>
              <a:rPr lang="en-US" sz="2200" dirty="0">
                <a:solidFill>
                  <a:srgbClr val="FFFFFF"/>
                </a:solidFill>
              </a:rPr>
              <a:t>4.Evaluating the performance of the ensemble models on a separate test set of labeled chest X-ray images with pneumonia cases.</a:t>
            </a:r>
            <a:br>
              <a:rPr lang="en-US" sz="2200" dirty="0">
                <a:solidFill>
                  <a:srgbClr val="FFFFFF"/>
                </a:solidFill>
              </a:rPr>
            </a:br>
            <a:r>
              <a:rPr lang="en-US" sz="2200" dirty="0">
                <a:solidFill>
                  <a:srgbClr val="FFFFFF"/>
                </a:solidFill>
              </a:rPr>
              <a:t>5.Optimizing the ensemble models to achieve higher accuracy and efficiency in pneumonia classification.</a:t>
            </a:r>
            <a:br>
              <a:rPr lang="en-US" sz="2200" dirty="0">
                <a:solidFill>
                  <a:srgbClr val="FFFFFF"/>
                </a:solidFill>
              </a:rPr>
            </a:br>
            <a:r>
              <a:rPr lang="en-US" sz="2200" dirty="0">
                <a:solidFill>
                  <a:srgbClr val="FFFFFF"/>
                </a:solidFill>
              </a:rPr>
              <a:t>By adopting these objectives, we aim to create ensemble models that surpass the performance of individual classifiers, enabling accurate and efficient classification of pneumonia cases using chest X-ray images.</a:t>
            </a:r>
          </a:p>
        </p:txBody>
      </p:sp>
      <p:sp>
        <p:nvSpPr>
          <p:cNvPr id="19" name="Rectangle 18">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686800"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86635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6A4FD9DB-F4FC-84BB-CDA5-0BD6510C0F85}"/>
              </a:ext>
            </a:extLst>
          </p:cNvPr>
          <p:cNvPicPr>
            <a:picLocks noChangeAspect="1"/>
          </p:cNvPicPr>
          <p:nvPr/>
        </p:nvPicPr>
        <p:blipFill rotWithShape="1">
          <a:blip r:embed="rId2"/>
          <a:srcRect t="19623" r="-1" b="-1"/>
          <a:stretch/>
        </p:blipFill>
        <p:spPr>
          <a:xfrm>
            <a:off x="0" y="10"/>
            <a:ext cx="12188932" cy="6857990"/>
          </a:xfrm>
          <a:prstGeom prst="rect">
            <a:avLst/>
          </a:prstGeom>
        </p:spPr>
      </p:pic>
      <p:sp>
        <p:nvSpPr>
          <p:cNvPr id="14" name="Rectangle 13">
            <a:extLst>
              <a:ext uri="{FF2B5EF4-FFF2-40B4-BE49-F238E27FC236}">
                <a16:creationId xmlns:a16="http://schemas.microsoft.com/office/drawing/2014/main" id="{7508F7DC-CA28-4ACE-AF79-D7E98ED1B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AB20218-A500-457C-B65C-F3D198B1F7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524" y="0"/>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70FE7D-A15D-3319-640F-C1284FF05897}"/>
              </a:ext>
            </a:extLst>
          </p:cNvPr>
          <p:cNvSpPr>
            <a:spLocks noGrp="1"/>
          </p:cNvSpPr>
          <p:nvPr>
            <p:ph type="title"/>
          </p:nvPr>
        </p:nvSpPr>
        <p:spPr>
          <a:xfrm>
            <a:off x="517870" y="978408"/>
            <a:ext cx="10556530" cy="3700273"/>
          </a:xfrm>
        </p:spPr>
        <p:txBody>
          <a:bodyPr vert="horz" lIns="91440" tIns="45720" rIns="91440" bIns="45720" rtlCol="0" anchor="t">
            <a:noAutofit/>
          </a:bodyPr>
          <a:lstStyle/>
          <a:p>
            <a:pPr>
              <a:lnSpc>
                <a:spcPct val="90000"/>
              </a:lnSpc>
            </a:pPr>
            <a:r>
              <a:rPr lang="en-US" sz="2500" dirty="0">
                <a:solidFill>
                  <a:srgbClr val="FFFFFF"/>
                </a:solidFill>
              </a:rPr>
              <a:t>Q. How to classify pneumonia from regular chest X-rays? </a:t>
            </a:r>
            <a:br>
              <a:rPr lang="en-US" sz="2500" dirty="0">
                <a:solidFill>
                  <a:srgbClr val="FFFFFF"/>
                </a:solidFill>
              </a:rPr>
            </a:br>
            <a:r>
              <a:rPr lang="en-US" sz="2500" dirty="0">
                <a:solidFill>
                  <a:srgbClr val="FFFFFF"/>
                </a:solidFill>
              </a:rPr>
              <a:t>A. We use five steps to distinguish between pneumonia and regular chest X-rays using Machine Learning. They are as follows:</a:t>
            </a:r>
            <a:br>
              <a:rPr lang="en-US" sz="2500" dirty="0">
                <a:solidFill>
                  <a:srgbClr val="FFFFFF"/>
                </a:solidFill>
              </a:rPr>
            </a:br>
            <a:r>
              <a:rPr lang="en-US" sz="2500" dirty="0">
                <a:solidFill>
                  <a:srgbClr val="FFFFFF"/>
                </a:solidFill>
              </a:rPr>
              <a:t>1. Data set Loading- Loads images</a:t>
            </a:r>
            <a:br>
              <a:rPr lang="en-US" sz="2500" dirty="0">
                <a:solidFill>
                  <a:srgbClr val="FFFFFF"/>
                </a:solidFill>
              </a:rPr>
            </a:br>
            <a:r>
              <a:rPr lang="en-US" sz="2500" dirty="0">
                <a:solidFill>
                  <a:srgbClr val="FFFFFF"/>
                </a:solidFill>
              </a:rPr>
              <a:t>2. Data set visualization- Visualizes images</a:t>
            </a:r>
            <a:br>
              <a:rPr lang="en-US" sz="2500" dirty="0">
                <a:solidFill>
                  <a:srgbClr val="FFFFFF"/>
                </a:solidFill>
              </a:rPr>
            </a:br>
            <a:r>
              <a:rPr lang="en-US" sz="2500" dirty="0">
                <a:solidFill>
                  <a:srgbClr val="FFFFFF"/>
                </a:solidFill>
              </a:rPr>
              <a:t>3. Defining algorithms and data set models</a:t>
            </a:r>
            <a:br>
              <a:rPr lang="en-US" sz="2500" dirty="0">
                <a:solidFill>
                  <a:srgbClr val="FFFFFF"/>
                </a:solidFill>
              </a:rPr>
            </a:br>
            <a:r>
              <a:rPr lang="en-US" sz="2500" dirty="0">
                <a:solidFill>
                  <a:srgbClr val="FFFFFF"/>
                </a:solidFill>
              </a:rPr>
              <a:t>4. Training- combines algorithms and data</a:t>
            </a:r>
            <a:br>
              <a:rPr lang="en-US" sz="2500" dirty="0">
                <a:solidFill>
                  <a:srgbClr val="FFFFFF"/>
                </a:solidFill>
              </a:rPr>
            </a:br>
            <a:r>
              <a:rPr lang="en-US" sz="2500" dirty="0">
                <a:solidFill>
                  <a:srgbClr val="FFFFFF"/>
                </a:solidFill>
              </a:rPr>
              <a:t>5. Evaluation- evaluating how good our model is performing</a:t>
            </a:r>
            <a:br>
              <a:rPr lang="en-US" sz="2500" dirty="0">
                <a:solidFill>
                  <a:srgbClr val="FFFFFF"/>
                </a:solidFill>
              </a:rPr>
            </a:br>
            <a:br>
              <a:rPr lang="en-US" sz="2500" dirty="0">
                <a:solidFill>
                  <a:srgbClr val="FFFFFF"/>
                </a:solidFill>
              </a:rPr>
            </a:br>
            <a:endParaRPr lang="en-US" sz="2500" dirty="0">
              <a:solidFill>
                <a:srgbClr val="FFFFFF"/>
              </a:solidFill>
            </a:endParaRPr>
          </a:p>
        </p:txBody>
      </p:sp>
      <p:sp>
        <p:nvSpPr>
          <p:cNvPr id="18" name="Rectangle 17">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686800"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040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0D6FC-3780-8AA6-7DEA-DCF741705A46}"/>
              </a:ext>
            </a:extLst>
          </p:cNvPr>
          <p:cNvSpPr>
            <a:spLocks noGrp="1"/>
          </p:cNvSpPr>
          <p:nvPr>
            <p:ph type="title"/>
          </p:nvPr>
        </p:nvSpPr>
        <p:spPr/>
        <p:txBody>
          <a:bodyPr>
            <a:normAutofit fontScale="90000"/>
          </a:bodyPr>
          <a:lstStyle/>
          <a:p>
            <a:r>
              <a:rPr kumimoji="0" lang="en-IN" sz="3300" b="0" i="0" u="sng" strike="noStrike" kern="1200" cap="none" spc="0" normalizeH="0" baseline="0" noProof="0" dirty="0">
                <a:ln>
                  <a:noFill/>
                </a:ln>
                <a:solidFill>
                  <a:srgbClr val="000000"/>
                </a:solidFill>
                <a:effectLst/>
                <a:uLnTx/>
                <a:uFillTx/>
                <a:latin typeface="Bierstadt"/>
                <a:ea typeface="+mj-ea"/>
                <a:cs typeface="+mj-cs"/>
              </a:rPr>
              <a:t>Datasets</a:t>
            </a:r>
            <a:r>
              <a:rPr kumimoji="0" lang="en-IN" sz="3300" b="0" i="0" u="none" strike="noStrike" kern="1200" cap="none" spc="0" normalizeH="0" baseline="0" noProof="0" dirty="0">
                <a:ln>
                  <a:noFill/>
                </a:ln>
                <a:solidFill>
                  <a:srgbClr val="000000"/>
                </a:solidFill>
                <a:effectLst/>
                <a:uLnTx/>
                <a:uFillTx/>
                <a:latin typeface="Bierstadt"/>
                <a:ea typeface="+mj-ea"/>
                <a:cs typeface="+mj-cs"/>
              </a:rPr>
              <a:t>:</a:t>
            </a:r>
            <a:br>
              <a:rPr kumimoji="0" lang="en-IN" sz="2700" b="0" i="0" u="none" strike="noStrike" kern="1200" cap="none" spc="0" normalizeH="0" baseline="0" noProof="0" dirty="0">
                <a:ln>
                  <a:noFill/>
                </a:ln>
                <a:solidFill>
                  <a:srgbClr val="000000"/>
                </a:solidFill>
                <a:effectLst/>
                <a:uLnTx/>
                <a:uFillTx/>
                <a:latin typeface="Bierstadt"/>
                <a:ea typeface="+mj-ea"/>
                <a:cs typeface="+mj-cs"/>
              </a:rPr>
            </a:br>
            <a:r>
              <a:rPr kumimoji="0" lang="en-US" sz="2500" b="0" i="0" u="none" strike="noStrike" kern="1200" cap="none" spc="0" normalizeH="0" baseline="0" noProof="0" dirty="0">
                <a:ln>
                  <a:noFill/>
                </a:ln>
                <a:solidFill>
                  <a:srgbClr val="000000"/>
                </a:solidFill>
                <a:effectLst/>
                <a:uLnTx/>
                <a:uFillTx/>
                <a:latin typeface="Bierstadt"/>
                <a:ea typeface="+mj-ea"/>
                <a:cs typeface="+mj-cs"/>
              </a:rPr>
              <a:t>Each image category (Pneumonia/Normal) has its own subfolder within the dataset, which is arranged into three folders (train, test, and validation).</a:t>
            </a:r>
            <a:br>
              <a:rPr kumimoji="0" lang="en-US" sz="2500" b="0" i="0" u="none" strike="noStrike" kern="1200" cap="none" spc="0" normalizeH="0" baseline="0" noProof="0" dirty="0">
                <a:ln>
                  <a:noFill/>
                </a:ln>
                <a:solidFill>
                  <a:srgbClr val="000000"/>
                </a:solidFill>
                <a:effectLst/>
                <a:uLnTx/>
                <a:uFillTx/>
                <a:latin typeface="Bierstadt"/>
                <a:ea typeface="+mj-ea"/>
                <a:cs typeface="+mj-cs"/>
              </a:rPr>
            </a:br>
            <a:r>
              <a:rPr kumimoji="0" lang="en-US" sz="2500" b="0" i="0" u="none" strike="noStrike" kern="1200" cap="none" spc="0" normalizeH="0" baseline="0" noProof="0" dirty="0">
                <a:ln>
                  <a:noFill/>
                </a:ln>
                <a:solidFill>
                  <a:srgbClr val="000000"/>
                </a:solidFill>
                <a:effectLst/>
                <a:uLnTx/>
                <a:uFillTx/>
                <a:latin typeface="Bierstadt"/>
                <a:ea typeface="+mj-ea"/>
                <a:cs typeface="+mj-cs"/>
              </a:rPr>
              <a:t>5863 X-Ray images (JPEG) are available, divided into two groups (Pneumonia/Normal).</a:t>
            </a:r>
            <a:br>
              <a:rPr kumimoji="0" lang="en-US" sz="2000" b="0" i="0" u="none" strike="noStrike" kern="1200" cap="none" spc="0" normalizeH="0" baseline="0" noProof="0" dirty="0">
                <a:ln>
                  <a:noFill/>
                </a:ln>
                <a:solidFill>
                  <a:srgbClr val="000000"/>
                </a:solidFill>
                <a:effectLst/>
                <a:uLnTx/>
                <a:uFillTx/>
                <a:latin typeface="Bierstadt"/>
                <a:ea typeface="+mj-ea"/>
                <a:cs typeface="+mj-cs"/>
              </a:rPr>
            </a:br>
            <a:r>
              <a:rPr kumimoji="0" lang="en-US" sz="2000" b="0" i="0" u="none" strike="noStrike" kern="1200" cap="none" spc="0" normalizeH="0" baseline="0" noProof="0" dirty="0">
                <a:ln>
                  <a:noFill/>
                </a:ln>
                <a:solidFill>
                  <a:srgbClr val="000000"/>
                </a:solidFill>
                <a:effectLst/>
                <a:uLnTx/>
                <a:uFillTx/>
                <a:latin typeface="Bierstadt"/>
                <a:ea typeface="+mj-ea"/>
                <a:cs typeface="+mj-cs"/>
              </a:rPr>
              <a:t> </a:t>
            </a:r>
            <a:br>
              <a:rPr kumimoji="0" lang="en-US" sz="2000" b="0" i="0" u="none" strike="noStrike" kern="1200" cap="none" spc="0" normalizeH="0" baseline="0" noProof="0" dirty="0">
                <a:ln>
                  <a:noFill/>
                </a:ln>
                <a:solidFill>
                  <a:srgbClr val="000000"/>
                </a:solidFill>
                <a:effectLst/>
                <a:uLnTx/>
                <a:uFillTx/>
                <a:latin typeface="Bierstadt"/>
                <a:ea typeface="+mj-ea"/>
                <a:cs typeface="+mj-cs"/>
              </a:rPr>
            </a:br>
            <a:r>
              <a:rPr kumimoji="0" lang="en-US" sz="2000" b="0" i="0" u="none" strike="noStrike" kern="1200" cap="none" spc="0" normalizeH="0" baseline="0" noProof="0" dirty="0">
                <a:ln>
                  <a:noFill/>
                </a:ln>
                <a:solidFill>
                  <a:srgbClr val="000000"/>
                </a:solidFill>
                <a:effectLst/>
                <a:uLnTx/>
                <a:uFillTx/>
                <a:latin typeface="Bierstadt"/>
                <a:ea typeface="+mj-ea"/>
                <a:cs typeface="+mj-cs"/>
              </a:rPr>
              <a:t> </a:t>
            </a:r>
            <a:br>
              <a:rPr kumimoji="0" lang="en-US" sz="2000" b="0" i="0" u="none" strike="noStrike" kern="1200" cap="none" spc="0" normalizeH="0" baseline="0" noProof="0" dirty="0">
                <a:ln>
                  <a:noFill/>
                </a:ln>
                <a:solidFill>
                  <a:srgbClr val="000000"/>
                </a:solidFill>
                <a:effectLst/>
                <a:uLnTx/>
                <a:uFillTx/>
                <a:latin typeface="Bierstadt"/>
                <a:ea typeface="+mj-ea"/>
                <a:cs typeface="+mj-cs"/>
              </a:rPr>
            </a:br>
            <a:br>
              <a:rPr kumimoji="0" lang="en-US" sz="2000" b="0" i="0" u="none" strike="noStrike" kern="1200" cap="none" spc="0" normalizeH="0" baseline="0" noProof="0" dirty="0">
                <a:ln>
                  <a:noFill/>
                </a:ln>
                <a:solidFill>
                  <a:srgbClr val="000000"/>
                </a:solidFill>
                <a:effectLst/>
                <a:uLnTx/>
                <a:uFillTx/>
                <a:latin typeface="Bierstadt"/>
                <a:ea typeface="+mj-ea"/>
                <a:cs typeface="+mj-cs"/>
              </a:rPr>
            </a:br>
            <a:br>
              <a:rPr kumimoji="0" lang="en-US" sz="2000" b="0" i="0" u="none" strike="noStrike" kern="1200" cap="none" spc="0" normalizeH="0" baseline="0" noProof="0" dirty="0">
                <a:ln>
                  <a:noFill/>
                </a:ln>
                <a:solidFill>
                  <a:srgbClr val="000000"/>
                </a:solidFill>
                <a:effectLst/>
                <a:uLnTx/>
                <a:uFillTx/>
                <a:latin typeface="Bierstadt"/>
                <a:ea typeface="+mj-ea"/>
                <a:cs typeface="+mj-cs"/>
              </a:rPr>
            </a:br>
            <a:br>
              <a:rPr kumimoji="0" lang="en-US" sz="2000" b="0" i="0" u="none" strike="noStrike" kern="1200" cap="none" spc="0" normalizeH="0" baseline="0" noProof="0" dirty="0">
                <a:ln>
                  <a:noFill/>
                </a:ln>
                <a:solidFill>
                  <a:srgbClr val="000000"/>
                </a:solidFill>
                <a:effectLst/>
                <a:uLnTx/>
                <a:uFillTx/>
                <a:latin typeface="Bierstadt"/>
                <a:ea typeface="+mj-ea"/>
                <a:cs typeface="+mj-cs"/>
              </a:rPr>
            </a:br>
            <a:r>
              <a:rPr kumimoji="0" lang="en-US" sz="2000" b="0" i="0" u="none" strike="noStrike" kern="1200" cap="none" spc="0" normalizeH="0" baseline="0" noProof="0" dirty="0">
                <a:ln>
                  <a:noFill/>
                </a:ln>
                <a:solidFill>
                  <a:srgbClr val="000000"/>
                </a:solidFill>
                <a:effectLst/>
                <a:uLnTx/>
                <a:uFillTx/>
                <a:latin typeface="Bierstadt"/>
                <a:ea typeface="+mj-ea"/>
                <a:cs typeface="+mj-cs"/>
              </a:rPr>
              <a:t> </a:t>
            </a:r>
            <a:endParaRPr lang="en-IN" sz="2000" dirty="0"/>
          </a:p>
        </p:txBody>
      </p:sp>
      <p:sp>
        <p:nvSpPr>
          <p:cNvPr id="5" name="Text Placeholder 4">
            <a:extLst>
              <a:ext uri="{FF2B5EF4-FFF2-40B4-BE49-F238E27FC236}">
                <a16:creationId xmlns:a16="http://schemas.microsoft.com/office/drawing/2014/main" id="{0B7F7E43-7D5D-7F74-4D0D-44BAD8B3A3AE}"/>
              </a:ext>
            </a:extLst>
          </p:cNvPr>
          <p:cNvSpPr>
            <a:spLocks noGrp="1"/>
          </p:cNvSpPr>
          <p:nvPr>
            <p:ph type="body" idx="1"/>
          </p:nvPr>
        </p:nvSpPr>
        <p:spPr>
          <a:xfrm>
            <a:off x="5495852" y="3715773"/>
            <a:ext cx="5021183" cy="2279979"/>
          </a:xfrm>
        </p:spPr>
        <p:txBody>
          <a:bodyPr/>
          <a:lstStyle/>
          <a:p>
            <a:r>
              <a:rPr kumimoji="0" lang="en-US" sz="2400" b="0" i="0" u="none" strike="noStrike" kern="1200" cap="none" spc="0" normalizeH="0" baseline="0" noProof="0" dirty="0">
                <a:ln>
                  <a:noFill/>
                </a:ln>
                <a:solidFill>
                  <a:srgbClr val="000000"/>
                </a:solidFill>
                <a:effectLst/>
                <a:uLnTx/>
                <a:uFillTx/>
                <a:latin typeface="Bierstadt"/>
                <a:ea typeface="+mj-ea"/>
                <a:cs typeface="+mj-cs"/>
              </a:rPr>
              <a:t>Fig 1. Sample Images from Dataset</a:t>
            </a:r>
            <a:endParaRPr lang="en-IN" dirty="0"/>
          </a:p>
        </p:txBody>
      </p:sp>
      <p:pic>
        <p:nvPicPr>
          <p:cNvPr id="3" name="image6.png">
            <a:extLst>
              <a:ext uri="{FF2B5EF4-FFF2-40B4-BE49-F238E27FC236}">
                <a16:creationId xmlns:a16="http://schemas.microsoft.com/office/drawing/2014/main" id="{53EE12AC-3606-7566-2FB8-757B7A6C9472}"/>
              </a:ext>
            </a:extLst>
          </p:cNvPr>
          <p:cNvPicPr/>
          <p:nvPr/>
        </p:nvPicPr>
        <p:blipFill>
          <a:blip r:embed="rId2"/>
          <a:srcRect l="3893"/>
          <a:stretch>
            <a:fillRect/>
          </a:stretch>
        </p:blipFill>
        <p:spPr>
          <a:xfrm>
            <a:off x="5364770" y="2719705"/>
            <a:ext cx="5110190" cy="1242057"/>
          </a:xfrm>
          <a:prstGeom prst="rect">
            <a:avLst/>
          </a:prstGeom>
          <a:ln/>
        </p:spPr>
      </p:pic>
      <p:pic>
        <p:nvPicPr>
          <p:cNvPr id="4" name="image1.png">
            <a:extLst>
              <a:ext uri="{FF2B5EF4-FFF2-40B4-BE49-F238E27FC236}">
                <a16:creationId xmlns:a16="http://schemas.microsoft.com/office/drawing/2014/main" id="{32321F03-71EC-38C6-B675-FF1550029FB9}"/>
              </a:ext>
            </a:extLst>
          </p:cNvPr>
          <p:cNvPicPr/>
          <p:nvPr/>
        </p:nvPicPr>
        <p:blipFill>
          <a:blip r:embed="rId3"/>
          <a:srcRect l="3442"/>
          <a:stretch>
            <a:fillRect/>
          </a:stretch>
        </p:blipFill>
        <p:spPr>
          <a:xfrm>
            <a:off x="5364770" y="4254502"/>
            <a:ext cx="5110190" cy="1242057"/>
          </a:xfrm>
          <a:prstGeom prst="rect">
            <a:avLst/>
          </a:prstGeom>
          <a:ln/>
        </p:spPr>
      </p:pic>
    </p:spTree>
    <p:extLst>
      <p:ext uri="{BB962C8B-B14F-4D97-AF65-F5344CB8AC3E}">
        <p14:creationId xmlns:p14="http://schemas.microsoft.com/office/powerpoint/2010/main" val="1805364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B11CF-DB04-5591-90DB-B0F203257E0B}"/>
              </a:ext>
            </a:extLst>
          </p:cNvPr>
          <p:cNvSpPr>
            <a:spLocks noGrp="1"/>
          </p:cNvSpPr>
          <p:nvPr>
            <p:ph type="title"/>
          </p:nvPr>
        </p:nvSpPr>
        <p:spPr/>
        <p:txBody>
          <a:bodyPr vert="horz" lIns="91440" tIns="45720" rIns="91440" bIns="45720" rtlCol="0" anchor="t">
            <a:normAutofit/>
          </a:bodyPr>
          <a:lstStyle/>
          <a:p>
            <a:pPr indent="182880">
              <a:spcAft>
                <a:spcPts val="600"/>
              </a:spcAft>
              <a:tabLst>
                <a:tab pos="182880" algn="l"/>
              </a:tabLst>
            </a:pPr>
            <a:r>
              <a:rPr lang="en-US">
                <a:effectLst/>
              </a:rPr>
              <a:t>Overview of System Model</a:t>
            </a:r>
          </a:p>
        </p:txBody>
      </p:sp>
      <p:pic>
        <p:nvPicPr>
          <p:cNvPr id="5" name="image5.png">
            <a:extLst>
              <a:ext uri="{FF2B5EF4-FFF2-40B4-BE49-F238E27FC236}">
                <a16:creationId xmlns:a16="http://schemas.microsoft.com/office/drawing/2014/main" id="{3CEB02C4-AC87-620A-81AF-C53BCA7C8312}"/>
              </a:ext>
            </a:extLst>
          </p:cNvPr>
          <p:cNvPicPr>
            <a:picLocks noGrp="1"/>
          </p:cNvPicPr>
          <p:nvPr>
            <p:ph idx="1"/>
          </p:nvPr>
        </p:nvPicPr>
        <p:blipFill>
          <a:blip r:embed="rId2"/>
          <a:srcRect/>
          <a:stretch>
            <a:fillRect/>
          </a:stretch>
        </p:blipFill>
        <p:spPr>
          <a:xfrm>
            <a:off x="5466080" y="843280"/>
            <a:ext cx="5801360" cy="5557520"/>
          </a:xfrm>
          <a:prstGeom prst="rect">
            <a:avLst/>
          </a:prstGeom>
          <a:ln/>
        </p:spPr>
      </p:pic>
    </p:spTree>
    <p:extLst>
      <p:ext uri="{BB962C8B-B14F-4D97-AF65-F5344CB8AC3E}">
        <p14:creationId xmlns:p14="http://schemas.microsoft.com/office/powerpoint/2010/main" val="2654906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descr="Chemical Compounds">
            <a:extLst>
              <a:ext uri="{FF2B5EF4-FFF2-40B4-BE49-F238E27FC236}">
                <a16:creationId xmlns:a16="http://schemas.microsoft.com/office/drawing/2014/main" id="{475D2BFE-7D96-63E8-4C1A-41E3B30B234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58"/>
          <a:stretch/>
        </p:blipFill>
        <p:spPr>
          <a:xfrm>
            <a:off x="20" y="10"/>
            <a:ext cx="12188932" cy="6857990"/>
          </a:xfrm>
          <a:prstGeom prst="rect">
            <a:avLst/>
          </a:prstGeom>
        </p:spPr>
      </p:pic>
      <p:sp>
        <p:nvSpPr>
          <p:cNvPr id="14" name="Rectangle 13">
            <a:extLst>
              <a:ext uri="{FF2B5EF4-FFF2-40B4-BE49-F238E27FC236}">
                <a16:creationId xmlns:a16="http://schemas.microsoft.com/office/drawing/2014/main" id="{7508F7DC-CA28-4ACE-AF79-D7E98ED1B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AB20218-A500-457C-B65C-F3D198B1F7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524" y="0"/>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6160E5-C275-F94B-2E31-A894DD1EC941}"/>
              </a:ext>
            </a:extLst>
          </p:cNvPr>
          <p:cNvSpPr>
            <a:spLocks noGrp="1"/>
          </p:cNvSpPr>
          <p:nvPr>
            <p:ph type="title"/>
          </p:nvPr>
        </p:nvSpPr>
        <p:spPr>
          <a:xfrm>
            <a:off x="517870" y="978408"/>
            <a:ext cx="11023890" cy="4767073"/>
          </a:xfrm>
        </p:spPr>
        <p:txBody>
          <a:bodyPr vert="horz" lIns="91440" tIns="45720" rIns="91440" bIns="45720" rtlCol="0" anchor="t">
            <a:noAutofit/>
          </a:bodyPr>
          <a:lstStyle/>
          <a:p>
            <a:pPr>
              <a:lnSpc>
                <a:spcPct val="90000"/>
              </a:lnSpc>
            </a:pPr>
            <a:r>
              <a:rPr lang="en-US" sz="2500" u="sng" dirty="0">
                <a:solidFill>
                  <a:srgbClr val="FFFFFF"/>
                </a:solidFill>
                <a:highlight>
                  <a:srgbClr val="808080"/>
                </a:highlight>
              </a:rPr>
              <a:t>Modeling:</a:t>
            </a:r>
            <a:br>
              <a:rPr lang="en-US" sz="2500" dirty="0">
                <a:solidFill>
                  <a:srgbClr val="FFFFFF"/>
                </a:solidFill>
                <a:highlight>
                  <a:srgbClr val="808080"/>
                </a:highlight>
              </a:rPr>
            </a:br>
            <a:r>
              <a:rPr lang="en-US" sz="2500" dirty="0">
                <a:solidFill>
                  <a:srgbClr val="FFFFFF"/>
                </a:solidFill>
                <a:highlight>
                  <a:srgbClr val="808080"/>
                </a:highlight>
              </a:rPr>
              <a:t>	The proposed pneumonia classification model combines the strengths of ensemble-based machine learning algorithms, namely </a:t>
            </a:r>
            <a:r>
              <a:rPr lang="en-US" sz="2500" dirty="0" err="1">
                <a:solidFill>
                  <a:srgbClr val="FFFFFF"/>
                </a:solidFill>
                <a:highlight>
                  <a:srgbClr val="808080"/>
                </a:highlight>
              </a:rPr>
              <a:t>StackingClassifier</a:t>
            </a:r>
            <a:r>
              <a:rPr lang="en-US" sz="2500" dirty="0">
                <a:solidFill>
                  <a:srgbClr val="FFFFFF"/>
                </a:solidFill>
                <a:highlight>
                  <a:srgbClr val="808080"/>
                </a:highlight>
              </a:rPr>
              <a:t>, </a:t>
            </a:r>
            <a:r>
              <a:rPr lang="en-US" sz="2500" dirty="0" err="1">
                <a:solidFill>
                  <a:srgbClr val="FFFFFF"/>
                </a:solidFill>
                <a:highlight>
                  <a:srgbClr val="808080"/>
                </a:highlight>
              </a:rPr>
              <a:t>VotingClassifier</a:t>
            </a:r>
            <a:r>
              <a:rPr lang="en-US" sz="2500" dirty="0">
                <a:solidFill>
                  <a:srgbClr val="FFFFFF"/>
                </a:solidFill>
                <a:highlight>
                  <a:srgbClr val="808080"/>
                </a:highlight>
              </a:rPr>
              <a:t>, and </a:t>
            </a:r>
            <a:r>
              <a:rPr lang="en-US" sz="2500" dirty="0" err="1">
                <a:solidFill>
                  <a:srgbClr val="FFFFFF"/>
                </a:solidFill>
                <a:highlight>
                  <a:srgbClr val="808080"/>
                </a:highlight>
              </a:rPr>
              <a:t>BaggingClassifier</a:t>
            </a:r>
            <a:r>
              <a:rPr lang="en-US" sz="2500" dirty="0">
                <a:solidFill>
                  <a:srgbClr val="FFFFFF"/>
                </a:solidFill>
                <a:highlight>
                  <a:srgbClr val="808080"/>
                </a:highlight>
              </a:rPr>
              <a:t>, to achieve accurate classification of chest X-ray images. . </a:t>
            </a:r>
            <a:br>
              <a:rPr lang="en-US" sz="2500" dirty="0">
                <a:solidFill>
                  <a:srgbClr val="FFFFFF"/>
                </a:solidFill>
                <a:highlight>
                  <a:srgbClr val="808080"/>
                </a:highlight>
              </a:rPr>
            </a:br>
            <a:r>
              <a:rPr lang="en-US" sz="2500" dirty="0">
                <a:solidFill>
                  <a:srgbClr val="FFFFFF"/>
                </a:solidFill>
                <a:highlight>
                  <a:srgbClr val="808080"/>
                </a:highlight>
              </a:rPr>
              <a:t>1. The </a:t>
            </a:r>
            <a:r>
              <a:rPr lang="en-US" sz="2500" dirty="0" err="1">
                <a:solidFill>
                  <a:srgbClr val="FFFFFF"/>
                </a:solidFill>
                <a:highlight>
                  <a:srgbClr val="808080"/>
                </a:highlight>
              </a:rPr>
              <a:t>StackingClassifier</a:t>
            </a:r>
            <a:r>
              <a:rPr lang="en-US" sz="2500" dirty="0">
                <a:solidFill>
                  <a:srgbClr val="FFFFFF"/>
                </a:solidFill>
                <a:highlight>
                  <a:srgbClr val="808080"/>
                </a:highlight>
              </a:rPr>
              <a:t> is utilized as the primary classifier in the ensemble, responsible for distinguishing between normal and pneumonia cases.</a:t>
            </a:r>
            <a:br>
              <a:rPr lang="en-US" sz="2500" dirty="0">
                <a:solidFill>
                  <a:srgbClr val="FFFFFF"/>
                </a:solidFill>
                <a:highlight>
                  <a:srgbClr val="808080"/>
                </a:highlight>
              </a:rPr>
            </a:br>
            <a:r>
              <a:rPr lang="en-US" sz="2500" dirty="0">
                <a:solidFill>
                  <a:srgbClr val="FFFFFF"/>
                </a:solidFill>
                <a:highlight>
                  <a:srgbClr val="808080"/>
                </a:highlight>
              </a:rPr>
              <a:t>It combines the predictions of multiple base classifiers and uses a meta-classifier to make the final classification decision. </a:t>
            </a:r>
            <a:br>
              <a:rPr lang="en-US" sz="2500" dirty="0">
                <a:solidFill>
                  <a:srgbClr val="FFFFFF"/>
                </a:solidFill>
                <a:highlight>
                  <a:srgbClr val="808080"/>
                </a:highlight>
              </a:rPr>
            </a:br>
            <a:r>
              <a:rPr lang="en-US" sz="2500" dirty="0">
                <a:solidFill>
                  <a:srgbClr val="FFFFFF"/>
                </a:solidFill>
                <a:highlight>
                  <a:srgbClr val="808080"/>
                </a:highlight>
              </a:rPr>
              <a:t>2. The </a:t>
            </a:r>
            <a:r>
              <a:rPr lang="en-US" sz="2500" dirty="0" err="1">
                <a:solidFill>
                  <a:srgbClr val="FFFFFF"/>
                </a:solidFill>
                <a:highlight>
                  <a:srgbClr val="808080"/>
                </a:highlight>
              </a:rPr>
              <a:t>VotingClassifier</a:t>
            </a:r>
            <a:r>
              <a:rPr lang="en-US" sz="2500" dirty="0">
                <a:solidFill>
                  <a:srgbClr val="FFFFFF"/>
                </a:solidFill>
                <a:highlight>
                  <a:srgbClr val="808080"/>
                </a:highlight>
              </a:rPr>
              <a:t> aggregates the predictions of individual classifiers using a voting scheme, </a:t>
            </a:r>
            <a:br>
              <a:rPr lang="en-US" sz="2500" dirty="0">
                <a:solidFill>
                  <a:srgbClr val="FFFFFF"/>
                </a:solidFill>
                <a:highlight>
                  <a:srgbClr val="808080"/>
                </a:highlight>
              </a:rPr>
            </a:br>
            <a:r>
              <a:rPr lang="en-US" sz="2500" dirty="0">
                <a:solidFill>
                  <a:srgbClr val="FFFFFF"/>
                </a:solidFill>
                <a:highlight>
                  <a:srgbClr val="808080"/>
                </a:highlight>
              </a:rPr>
              <a:t>3. The </a:t>
            </a:r>
            <a:r>
              <a:rPr lang="en-US" sz="2500" dirty="0" err="1">
                <a:solidFill>
                  <a:srgbClr val="FFFFFF"/>
                </a:solidFill>
                <a:highlight>
                  <a:srgbClr val="808080"/>
                </a:highlight>
              </a:rPr>
              <a:t>BaggingClassifier</a:t>
            </a:r>
            <a:r>
              <a:rPr lang="en-US" sz="2500" dirty="0">
                <a:solidFill>
                  <a:srgbClr val="FFFFFF"/>
                </a:solidFill>
                <a:highlight>
                  <a:srgbClr val="808080"/>
                </a:highlight>
              </a:rPr>
              <a:t> trains multiple classifiers on bootstrapped samples of the dataset and combines their predictions.</a:t>
            </a:r>
          </a:p>
        </p:txBody>
      </p:sp>
      <p:sp>
        <p:nvSpPr>
          <p:cNvPr id="18" name="Rectangle 17">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8686800"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5289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037CD-87B8-AE51-00CC-B569E0FCDF89}"/>
              </a:ext>
            </a:extLst>
          </p:cNvPr>
          <p:cNvSpPr>
            <a:spLocks noGrp="1"/>
          </p:cNvSpPr>
          <p:nvPr>
            <p:ph type="title"/>
          </p:nvPr>
        </p:nvSpPr>
        <p:spPr/>
        <p:txBody>
          <a:bodyPr/>
          <a:lstStyle/>
          <a:p>
            <a:r>
              <a:rPr lang="en-IN" dirty="0"/>
              <a:t>Results:</a:t>
            </a:r>
            <a:br>
              <a:rPr lang="en-IN" dirty="0"/>
            </a:br>
            <a:endParaRPr lang="en-IN" dirty="0"/>
          </a:p>
        </p:txBody>
      </p:sp>
      <p:pic>
        <p:nvPicPr>
          <p:cNvPr id="1027" name="image4.png">
            <a:extLst>
              <a:ext uri="{FF2B5EF4-FFF2-40B4-BE49-F238E27FC236}">
                <a16:creationId xmlns:a16="http://schemas.microsoft.com/office/drawing/2014/main" id="{BC5D8EEF-B1EA-0742-8E11-8609C00D09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56" y="2976885"/>
            <a:ext cx="4491295" cy="3243713"/>
          </a:xfrm>
          <a:prstGeom prst="rect">
            <a:avLst/>
          </a:prstGeom>
          <a:noFill/>
          <a:extLst>
            <a:ext uri="{909E8E84-426E-40DD-AFC4-6F175D3DCCD1}">
              <a14:hiddenFill xmlns:a14="http://schemas.microsoft.com/office/drawing/2010/main">
                <a:solidFill>
                  <a:srgbClr val="FFFFFF"/>
                </a:solidFill>
              </a14:hiddenFill>
            </a:ext>
          </a:extLst>
        </p:spPr>
      </p:pic>
      <p:pic>
        <p:nvPicPr>
          <p:cNvPr id="1026" name="image7.png">
            <a:extLst>
              <a:ext uri="{FF2B5EF4-FFF2-40B4-BE49-F238E27FC236}">
                <a16:creationId xmlns:a16="http://schemas.microsoft.com/office/drawing/2014/main" id="{02182279-77F1-2A6E-029D-3DB0939880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6353" y="2976885"/>
            <a:ext cx="4491295" cy="324371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4">
            <a:extLst>
              <a:ext uri="{FF2B5EF4-FFF2-40B4-BE49-F238E27FC236}">
                <a16:creationId xmlns:a16="http://schemas.microsoft.com/office/drawing/2014/main" id="{78284F74-7A7C-D8C5-D18E-D3AB877BF588}"/>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82563" algn="l"/>
              </a:tabLst>
              <a:defRPr>
                <a:solidFill>
                  <a:schemeClr val="tx1"/>
                </a:solidFill>
                <a:latin typeface="Arial" panose="020B0604020202020204" pitchFamily="34" charset="0"/>
              </a:defRPr>
            </a:lvl1pPr>
            <a:lvl2pPr eaLnBrk="0" fontAlgn="base" hangingPunct="0">
              <a:spcBef>
                <a:spcPct val="0"/>
              </a:spcBef>
              <a:spcAft>
                <a:spcPct val="0"/>
              </a:spcAft>
              <a:tabLst>
                <a:tab pos="182563" algn="l"/>
              </a:tabLst>
              <a:defRPr>
                <a:solidFill>
                  <a:schemeClr val="tx1"/>
                </a:solidFill>
                <a:latin typeface="Arial" panose="020B0604020202020204" pitchFamily="34" charset="0"/>
              </a:defRPr>
            </a:lvl2pPr>
            <a:lvl3pPr eaLnBrk="0" fontAlgn="base" hangingPunct="0">
              <a:spcBef>
                <a:spcPct val="0"/>
              </a:spcBef>
              <a:spcAft>
                <a:spcPct val="0"/>
              </a:spcAft>
              <a:tabLst>
                <a:tab pos="182563" algn="l"/>
              </a:tabLst>
              <a:defRPr>
                <a:solidFill>
                  <a:schemeClr val="tx1"/>
                </a:solidFill>
                <a:latin typeface="Arial" panose="020B0604020202020204" pitchFamily="34" charset="0"/>
              </a:defRPr>
            </a:lvl3pPr>
            <a:lvl4pPr eaLnBrk="0" fontAlgn="base" hangingPunct="0">
              <a:spcBef>
                <a:spcPct val="0"/>
              </a:spcBef>
              <a:spcAft>
                <a:spcPct val="0"/>
              </a:spcAft>
              <a:tabLst>
                <a:tab pos="182563" algn="l"/>
              </a:tabLst>
              <a:defRPr>
                <a:solidFill>
                  <a:schemeClr val="tx1"/>
                </a:solidFill>
                <a:latin typeface="Arial" panose="020B0604020202020204" pitchFamily="34" charset="0"/>
              </a:defRPr>
            </a:lvl4pPr>
            <a:lvl5pPr eaLnBrk="0" fontAlgn="base" hangingPunct="0">
              <a:spcBef>
                <a:spcPct val="0"/>
              </a:spcBef>
              <a:spcAft>
                <a:spcPct val="0"/>
              </a:spcAft>
              <a:tabLst>
                <a:tab pos="182563" algn="l"/>
              </a:tabLst>
              <a:defRPr>
                <a:solidFill>
                  <a:schemeClr val="tx1"/>
                </a:solidFill>
                <a:latin typeface="Arial" panose="020B0604020202020204" pitchFamily="34" charset="0"/>
              </a:defRPr>
            </a:lvl5pPr>
            <a:lvl6pPr eaLnBrk="0" fontAlgn="base" hangingPunct="0">
              <a:spcBef>
                <a:spcPct val="0"/>
              </a:spcBef>
              <a:spcAft>
                <a:spcPct val="0"/>
              </a:spcAft>
              <a:tabLst>
                <a:tab pos="182563" algn="l"/>
              </a:tabLst>
              <a:defRPr>
                <a:solidFill>
                  <a:schemeClr val="tx1"/>
                </a:solidFill>
                <a:latin typeface="Arial" panose="020B0604020202020204" pitchFamily="34" charset="0"/>
              </a:defRPr>
            </a:lvl6pPr>
            <a:lvl7pPr eaLnBrk="0" fontAlgn="base" hangingPunct="0">
              <a:spcBef>
                <a:spcPct val="0"/>
              </a:spcBef>
              <a:spcAft>
                <a:spcPct val="0"/>
              </a:spcAft>
              <a:tabLst>
                <a:tab pos="182563" algn="l"/>
              </a:tabLst>
              <a:defRPr>
                <a:solidFill>
                  <a:schemeClr val="tx1"/>
                </a:solidFill>
                <a:latin typeface="Arial" panose="020B0604020202020204" pitchFamily="34" charset="0"/>
              </a:defRPr>
            </a:lvl7pPr>
            <a:lvl8pPr eaLnBrk="0" fontAlgn="base" hangingPunct="0">
              <a:spcBef>
                <a:spcPct val="0"/>
              </a:spcBef>
              <a:spcAft>
                <a:spcPct val="0"/>
              </a:spcAft>
              <a:tabLst>
                <a:tab pos="182563" algn="l"/>
              </a:tabLst>
              <a:defRPr>
                <a:solidFill>
                  <a:schemeClr val="tx1"/>
                </a:solidFill>
                <a:latin typeface="Arial" panose="020B0604020202020204" pitchFamily="34" charset="0"/>
              </a:defRPr>
            </a:lvl8pPr>
            <a:lvl9pPr eaLnBrk="0" fontAlgn="base" hangingPunct="0">
              <a:spcBef>
                <a:spcPct val="0"/>
              </a:spcBef>
              <a:spcAft>
                <a:spcPct val="0"/>
              </a:spcAft>
              <a:tabLst>
                <a:tab pos="182563" algn="l"/>
              </a:tabLst>
              <a:defRPr>
                <a:solidFill>
                  <a:schemeClr val="tx1"/>
                </a:solidFill>
                <a:latin typeface="Arial" panose="020B0604020202020204" pitchFamily="34" charset="0"/>
              </a:defRPr>
            </a:lvl9pPr>
          </a:lstStyle>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r>
              <a:rPr kumimoji="0" lang="en-US" altLang="en-US" sz="10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pneumonia classification.</a:t>
            </a:r>
            <a:endParaRPr kumimoji="0" lang="en-US" altLang="en-US" sz="800" b="0" i="0" u="none" strike="noStrike" cap="none" normalizeH="0" baseline="0">
              <a:ln>
                <a:noFill/>
              </a:ln>
              <a:solidFill>
                <a:schemeClr val="tx1"/>
              </a:solidFill>
              <a:effectLst/>
              <a:latin typeface="Arial" panose="020B0604020202020204" pitchFamily="34" charset="0"/>
            </a:endParaRPr>
          </a:p>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Rectangle 5">
            <a:extLst>
              <a:ext uri="{FF2B5EF4-FFF2-40B4-BE49-F238E27FC236}">
                <a16:creationId xmlns:a16="http://schemas.microsoft.com/office/drawing/2014/main" id="{4B8F3362-3B9E-4BE2-73A2-B0FFE0F6E248}"/>
              </a:ext>
            </a:extLst>
          </p:cNvPr>
          <p:cNvSpPr>
            <a:spLocks noChangeArrowheads="1"/>
          </p:cNvSpPr>
          <p:nvPr/>
        </p:nvSpPr>
        <p:spPr bwMode="auto">
          <a:xfrm>
            <a:off x="0" y="2422352"/>
            <a:ext cx="8720977" cy="692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82563" algn="l"/>
              </a:tabLst>
              <a:defRPr>
                <a:solidFill>
                  <a:schemeClr val="tx1"/>
                </a:solidFill>
                <a:latin typeface="Arial" panose="020B0604020202020204" pitchFamily="34" charset="0"/>
              </a:defRPr>
            </a:lvl1pPr>
            <a:lvl2pPr eaLnBrk="0" fontAlgn="base" hangingPunct="0">
              <a:spcBef>
                <a:spcPct val="0"/>
              </a:spcBef>
              <a:spcAft>
                <a:spcPct val="0"/>
              </a:spcAft>
              <a:tabLst>
                <a:tab pos="182563" algn="l"/>
              </a:tabLst>
              <a:defRPr>
                <a:solidFill>
                  <a:schemeClr val="tx1"/>
                </a:solidFill>
                <a:latin typeface="Arial" panose="020B0604020202020204" pitchFamily="34" charset="0"/>
              </a:defRPr>
            </a:lvl2pPr>
            <a:lvl3pPr eaLnBrk="0" fontAlgn="base" hangingPunct="0">
              <a:spcBef>
                <a:spcPct val="0"/>
              </a:spcBef>
              <a:spcAft>
                <a:spcPct val="0"/>
              </a:spcAft>
              <a:tabLst>
                <a:tab pos="182563" algn="l"/>
              </a:tabLst>
              <a:defRPr>
                <a:solidFill>
                  <a:schemeClr val="tx1"/>
                </a:solidFill>
                <a:latin typeface="Arial" panose="020B0604020202020204" pitchFamily="34" charset="0"/>
              </a:defRPr>
            </a:lvl3pPr>
            <a:lvl4pPr eaLnBrk="0" fontAlgn="base" hangingPunct="0">
              <a:spcBef>
                <a:spcPct val="0"/>
              </a:spcBef>
              <a:spcAft>
                <a:spcPct val="0"/>
              </a:spcAft>
              <a:tabLst>
                <a:tab pos="182563" algn="l"/>
              </a:tabLst>
              <a:defRPr>
                <a:solidFill>
                  <a:schemeClr val="tx1"/>
                </a:solidFill>
                <a:latin typeface="Arial" panose="020B0604020202020204" pitchFamily="34" charset="0"/>
              </a:defRPr>
            </a:lvl4pPr>
            <a:lvl5pPr eaLnBrk="0" fontAlgn="base" hangingPunct="0">
              <a:spcBef>
                <a:spcPct val="0"/>
              </a:spcBef>
              <a:spcAft>
                <a:spcPct val="0"/>
              </a:spcAft>
              <a:tabLst>
                <a:tab pos="182563" algn="l"/>
              </a:tabLst>
              <a:defRPr>
                <a:solidFill>
                  <a:schemeClr val="tx1"/>
                </a:solidFill>
                <a:latin typeface="Arial" panose="020B0604020202020204" pitchFamily="34" charset="0"/>
              </a:defRPr>
            </a:lvl5pPr>
            <a:lvl6pPr eaLnBrk="0" fontAlgn="base" hangingPunct="0">
              <a:spcBef>
                <a:spcPct val="0"/>
              </a:spcBef>
              <a:spcAft>
                <a:spcPct val="0"/>
              </a:spcAft>
              <a:tabLst>
                <a:tab pos="182563" algn="l"/>
              </a:tabLst>
              <a:defRPr>
                <a:solidFill>
                  <a:schemeClr val="tx1"/>
                </a:solidFill>
                <a:latin typeface="Arial" panose="020B0604020202020204" pitchFamily="34" charset="0"/>
              </a:defRPr>
            </a:lvl6pPr>
            <a:lvl7pPr eaLnBrk="0" fontAlgn="base" hangingPunct="0">
              <a:spcBef>
                <a:spcPct val="0"/>
              </a:spcBef>
              <a:spcAft>
                <a:spcPct val="0"/>
              </a:spcAft>
              <a:tabLst>
                <a:tab pos="182563" algn="l"/>
              </a:tabLst>
              <a:defRPr>
                <a:solidFill>
                  <a:schemeClr val="tx1"/>
                </a:solidFill>
                <a:latin typeface="Arial" panose="020B0604020202020204" pitchFamily="34" charset="0"/>
              </a:defRPr>
            </a:lvl7pPr>
            <a:lvl8pPr eaLnBrk="0" fontAlgn="base" hangingPunct="0">
              <a:spcBef>
                <a:spcPct val="0"/>
              </a:spcBef>
              <a:spcAft>
                <a:spcPct val="0"/>
              </a:spcAft>
              <a:tabLst>
                <a:tab pos="182563" algn="l"/>
              </a:tabLst>
              <a:defRPr>
                <a:solidFill>
                  <a:schemeClr val="tx1"/>
                </a:solidFill>
                <a:latin typeface="Arial" panose="020B0604020202020204" pitchFamily="34" charset="0"/>
              </a:defRPr>
            </a:lvl8pPr>
            <a:lvl9pPr eaLnBrk="0" fontAlgn="base" hangingPunct="0">
              <a:spcBef>
                <a:spcPct val="0"/>
              </a:spcBef>
              <a:spcAft>
                <a:spcPct val="0"/>
              </a:spcAft>
              <a:tabLst>
                <a:tab pos="182563" algn="l"/>
              </a:tabLst>
              <a:defRPr>
                <a:solidFill>
                  <a:schemeClr val="tx1"/>
                </a:solidFill>
                <a:latin typeface="Arial" panose="020B0604020202020204" pitchFamily="34" charset="0"/>
              </a:defRPr>
            </a:lvl9pPr>
          </a:lstStyle>
          <a:p>
            <a:pPr indent="182563"/>
            <a:r>
              <a:rPr kumimoji="0" lang="en-US" altLang="en-US" sz="10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Fig 7. Confusion Matrix of Stacking Classifier                                                                                 </a:t>
            </a:r>
            <a:r>
              <a:rPr kumimoji="0" lang="en-US" altLang="en-US" sz="105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Fig 8. Confusion Matrix of Voting Classifier</a:t>
            </a:r>
            <a:endParaRPr kumimoji="0" lang="en-US" altLang="en-US" sz="1050" b="0" i="0" u="none" strike="noStrike" cap="none" normalizeH="0" baseline="0" dirty="0">
              <a:ln>
                <a:noFill/>
              </a:ln>
              <a:solidFill>
                <a:schemeClr val="tx1"/>
              </a:solidFill>
              <a:effectLst/>
              <a:latin typeface="Arial" panose="020B0604020202020204" pitchFamily="34" charset="0"/>
            </a:endParaRPr>
          </a:p>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endParaRPr kumimoji="0" lang="en-US" altLang="en-US" sz="1050" b="0" i="0" u="none" strike="noStrike" cap="none" normalizeH="0" baseline="0" dirty="0">
              <a:ln>
                <a:noFill/>
              </a:ln>
              <a:solidFill>
                <a:schemeClr val="tx1"/>
              </a:solidFill>
              <a:effectLst/>
              <a:latin typeface="Arial" panose="020B0604020202020204" pitchFamily="34" charset="0"/>
            </a:endParaRPr>
          </a:p>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7">
            <a:extLst>
              <a:ext uri="{FF2B5EF4-FFF2-40B4-BE49-F238E27FC236}">
                <a16:creationId xmlns:a16="http://schemas.microsoft.com/office/drawing/2014/main" id="{72077449-CB0E-232F-000F-8107FB326771}"/>
              </a:ext>
            </a:extLst>
          </p:cNvPr>
          <p:cNvSpPr>
            <a:spLocks noChangeArrowheads="1"/>
          </p:cNvSpPr>
          <p:nvPr/>
        </p:nvSpPr>
        <p:spPr bwMode="auto">
          <a:xfrm>
            <a:off x="0" y="74168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82563" algn="l"/>
              </a:tabLst>
              <a:defRPr>
                <a:solidFill>
                  <a:schemeClr val="tx1"/>
                </a:solidFill>
                <a:latin typeface="Arial" panose="020B0604020202020204" pitchFamily="34" charset="0"/>
              </a:defRPr>
            </a:lvl1pPr>
            <a:lvl2pPr eaLnBrk="0" fontAlgn="base" hangingPunct="0">
              <a:spcBef>
                <a:spcPct val="0"/>
              </a:spcBef>
              <a:spcAft>
                <a:spcPct val="0"/>
              </a:spcAft>
              <a:tabLst>
                <a:tab pos="182563" algn="l"/>
              </a:tabLst>
              <a:defRPr>
                <a:solidFill>
                  <a:schemeClr val="tx1"/>
                </a:solidFill>
                <a:latin typeface="Arial" panose="020B0604020202020204" pitchFamily="34" charset="0"/>
              </a:defRPr>
            </a:lvl2pPr>
            <a:lvl3pPr eaLnBrk="0" fontAlgn="base" hangingPunct="0">
              <a:spcBef>
                <a:spcPct val="0"/>
              </a:spcBef>
              <a:spcAft>
                <a:spcPct val="0"/>
              </a:spcAft>
              <a:tabLst>
                <a:tab pos="182563" algn="l"/>
              </a:tabLst>
              <a:defRPr>
                <a:solidFill>
                  <a:schemeClr val="tx1"/>
                </a:solidFill>
                <a:latin typeface="Arial" panose="020B0604020202020204" pitchFamily="34" charset="0"/>
              </a:defRPr>
            </a:lvl3pPr>
            <a:lvl4pPr eaLnBrk="0" fontAlgn="base" hangingPunct="0">
              <a:spcBef>
                <a:spcPct val="0"/>
              </a:spcBef>
              <a:spcAft>
                <a:spcPct val="0"/>
              </a:spcAft>
              <a:tabLst>
                <a:tab pos="182563" algn="l"/>
              </a:tabLst>
              <a:defRPr>
                <a:solidFill>
                  <a:schemeClr val="tx1"/>
                </a:solidFill>
                <a:latin typeface="Arial" panose="020B0604020202020204" pitchFamily="34" charset="0"/>
              </a:defRPr>
            </a:lvl4pPr>
            <a:lvl5pPr eaLnBrk="0" fontAlgn="base" hangingPunct="0">
              <a:spcBef>
                <a:spcPct val="0"/>
              </a:spcBef>
              <a:spcAft>
                <a:spcPct val="0"/>
              </a:spcAft>
              <a:tabLst>
                <a:tab pos="182563" algn="l"/>
              </a:tabLst>
              <a:defRPr>
                <a:solidFill>
                  <a:schemeClr val="tx1"/>
                </a:solidFill>
                <a:latin typeface="Arial" panose="020B0604020202020204" pitchFamily="34" charset="0"/>
              </a:defRPr>
            </a:lvl5pPr>
            <a:lvl6pPr eaLnBrk="0" fontAlgn="base" hangingPunct="0">
              <a:spcBef>
                <a:spcPct val="0"/>
              </a:spcBef>
              <a:spcAft>
                <a:spcPct val="0"/>
              </a:spcAft>
              <a:tabLst>
                <a:tab pos="182563" algn="l"/>
              </a:tabLst>
              <a:defRPr>
                <a:solidFill>
                  <a:schemeClr val="tx1"/>
                </a:solidFill>
                <a:latin typeface="Arial" panose="020B0604020202020204" pitchFamily="34" charset="0"/>
              </a:defRPr>
            </a:lvl6pPr>
            <a:lvl7pPr eaLnBrk="0" fontAlgn="base" hangingPunct="0">
              <a:spcBef>
                <a:spcPct val="0"/>
              </a:spcBef>
              <a:spcAft>
                <a:spcPct val="0"/>
              </a:spcAft>
              <a:tabLst>
                <a:tab pos="182563" algn="l"/>
              </a:tabLst>
              <a:defRPr>
                <a:solidFill>
                  <a:schemeClr val="tx1"/>
                </a:solidFill>
                <a:latin typeface="Arial" panose="020B0604020202020204" pitchFamily="34" charset="0"/>
              </a:defRPr>
            </a:lvl7pPr>
            <a:lvl8pPr eaLnBrk="0" fontAlgn="base" hangingPunct="0">
              <a:spcBef>
                <a:spcPct val="0"/>
              </a:spcBef>
              <a:spcAft>
                <a:spcPct val="0"/>
              </a:spcAft>
              <a:tabLst>
                <a:tab pos="182563" algn="l"/>
              </a:tabLst>
              <a:defRPr>
                <a:solidFill>
                  <a:schemeClr val="tx1"/>
                </a:solidFill>
                <a:latin typeface="Arial" panose="020B0604020202020204" pitchFamily="34" charset="0"/>
              </a:defRPr>
            </a:lvl8pPr>
            <a:lvl9pPr eaLnBrk="0" fontAlgn="base" hangingPunct="0">
              <a:spcBef>
                <a:spcPct val="0"/>
              </a:spcBef>
              <a:spcAft>
                <a:spcPct val="0"/>
              </a:spcAft>
              <a:tabLst>
                <a:tab pos="182563" algn="l"/>
              </a:tabLst>
              <a:defRPr>
                <a:solidFill>
                  <a:schemeClr val="tx1"/>
                </a:solidFill>
                <a:latin typeface="Arial" panose="020B0604020202020204" pitchFamily="34" charset="0"/>
              </a:defRPr>
            </a:lvl9pPr>
          </a:lstStyle>
          <a:p>
            <a:pPr marL="0" marR="0" lvl="0" indent="182563" algn="ctr" defTabSz="914400" rtl="0" eaLnBrk="0" fontAlgn="base" latinLnBrk="0" hangingPunct="0">
              <a:lnSpc>
                <a:spcPct val="100000"/>
              </a:lnSpc>
              <a:spcBef>
                <a:spcPct val="0"/>
              </a:spcBef>
              <a:spcAft>
                <a:spcPct val="0"/>
              </a:spcAft>
              <a:buClrTx/>
              <a:buSzTx/>
              <a:buFontTx/>
              <a:buNone/>
              <a:tabLst>
                <a:tab pos="182563" algn="l"/>
              </a:tabLst>
            </a:pPr>
            <a:r>
              <a:rPr kumimoji="0" lang="en-US" altLang="en-US" sz="10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t>Fig 9 Confusion Matrix of Bagging Classifier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59796645"/>
      </p:ext>
    </p:extLst>
  </p:cSld>
  <p:clrMapOvr>
    <a:masterClrMapping/>
  </p:clrMapOvr>
</p:sld>
</file>

<file path=ppt/theme/theme1.xml><?xml version="1.0" encoding="utf-8"?>
<a:theme xmlns:a="http://schemas.openxmlformats.org/drawingml/2006/main" name="GestaltVTI">
  <a:themeElements>
    <a:clrScheme name="AnalogousFromLightSeedRightStep">
      <a:dk1>
        <a:srgbClr val="000000"/>
      </a:dk1>
      <a:lt1>
        <a:srgbClr val="FFFFFF"/>
      </a:lt1>
      <a:dk2>
        <a:srgbClr val="243141"/>
      </a:dk2>
      <a:lt2>
        <a:srgbClr val="E2E3E8"/>
      </a:lt2>
      <a:accent1>
        <a:srgbClr val="AAA180"/>
      </a:accent1>
      <a:accent2>
        <a:srgbClr val="9CA671"/>
      </a:accent2>
      <a:accent3>
        <a:srgbClr val="8FA880"/>
      </a:accent3>
      <a:accent4>
        <a:srgbClr val="76AD78"/>
      </a:accent4>
      <a:accent5>
        <a:srgbClr val="81AB94"/>
      </a:accent5>
      <a:accent6>
        <a:srgbClr val="74AAA2"/>
      </a:accent6>
      <a:hlink>
        <a:srgbClr val="6978AE"/>
      </a:hlink>
      <a:folHlink>
        <a:srgbClr val="7F7F7F"/>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docProps/app.xml><?xml version="1.0" encoding="utf-8"?>
<Properties xmlns="http://schemas.openxmlformats.org/officeDocument/2006/extended-properties" xmlns:vt="http://schemas.openxmlformats.org/officeDocument/2006/docPropsVTypes">
  <TotalTime>488</TotalTime>
  <Words>1012</Words>
  <Application>Microsoft Office PowerPoint</Application>
  <PresentationFormat>Widescreen</PresentationFormat>
  <Paragraphs>22</Paragraphs>
  <Slides>13</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Bierstadt</vt:lpstr>
      <vt:lpstr>Times New Roman</vt:lpstr>
      <vt:lpstr>GestaltVTI</vt:lpstr>
      <vt:lpstr>Title: Pneumonia  Chest X-ray classification using Machine Learning</vt:lpstr>
      <vt:lpstr>Group members: Anudeep Allamsetty-700741171 Vishnu Vardhan Reddy Gooli-700734980 Karthik Bathula-700743520</vt:lpstr>
      <vt:lpstr>Roles and Responsibilities: Anudeep and Vishnu built the code together. Karthik made the documentation. We worked together as a team and got everything figured out</vt:lpstr>
      <vt:lpstr> Objectives: The primary objective of this project is to develop ensemble models based on the Stacking Classifier, Voting Classifier, and Bagging Classifier algorithms for accurate pneumonia classification. This involves the following specific objectives: 1.Collecting and preprocessing a large dataset of labeled chest X-ray images with pneumonia cases. 2.Implementing the ensemble models using the appropriate algorithmic configurations. 3.Training and fine-tuning the ensemble models on the collected dataset. 4.Evaluating the performance of the ensemble models on a separate test set of labeled chest X-ray images with pneumonia cases. 5.Optimizing the ensemble models to achieve higher accuracy and efficiency in pneumonia classification. By adopting these objectives, we aim to create ensemble models that surpass the performance of individual classifiers, enabling accurate and efficient classification of pneumonia cases using chest X-ray images.</vt:lpstr>
      <vt:lpstr>Q. How to classify pneumonia from regular chest X-rays?  A. We use five steps to distinguish between pneumonia and regular chest X-rays using Machine Learning. They are as follows: 1. Data set Loading- Loads images 2. Data set visualization- Visualizes images 3. Defining algorithms and data set models 4. Training- combines algorithms and data 5. Evaluation- evaluating how good our model is performing  </vt:lpstr>
      <vt:lpstr>Datasets: Each image category (Pneumonia/Normal) has its own subfolder within the dataset, which is arranged into three folders (train, test, and validation). 5863 X-Ray images (JPEG) are available, divided into two groups (Pneumonia/Normal).         </vt:lpstr>
      <vt:lpstr>Overview of System Model</vt:lpstr>
      <vt:lpstr>Modeling:  The proposed pneumonia classification model combines the strengths of ensemble-based machine learning algorithms, namely StackingClassifier, VotingClassifier, and BaggingClassifier, to achieve accurate classification of chest X-ray images. .  1. The StackingClassifier is utilized as the primary classifier in the ensemble, responsible for distinguishing between normal and pneumonia cases. It combines the predictions of multiple base classifiers and uses a meta-classifier to make the final classification decision.  2. The VotingClassifier aggregates the predictions of individual classifiers using a voting scheme,  3. The BaggingClassifier trains multiple classifiers on bootstrapped samples of the dataset and combines their predictions.</vt:lpstr>
      <vt:lpstr>Results: </vt:lpstr>
      <vt:lpstr>Fig 9 Confusion Matrix of Bagging Classifier </vt:lpstr>
      <vt:lpstr>Related Work: 1. "CheXNet: Radiologist-Level Pneumonia Detection on Chest X-Rays with Deep Learning" by Rajpurkar et al. (2017): This study introduced CheXNet, a deep learning model trained on a large dataset of chest X-ray images to classify pneumonia.  2. "Deep Learning-Based Pneumonia Detection on Chest X-Rays: A Survey" by Islam et al. (2019): This survey paper provides an overview of various deep learning approaches for pneumonia classification using chest X-ray images.  3. "Automated Pneumonia Detection from Chest X-Ray Images using Deep Learning" by Kumar et al. (2020): In this research, a deep learning-based approach was developed to automatically detect pneumonia from chest X-ray images. 4. "Pneumonia Detection Using Convolutional Neural Networks" by Liang et al. (2018): This study explored the use of CNNs for pneumonia classification on chest X-ray images. 5. "Pneumonia Detection from Chest X-Rays with Transfer Learning" by Haque et al. (2019): The research focused on transfer learning techniques for pneumonia classification. </vt:lpstr>
      <vt:lpstr>References: 1. Obaro SK, Madhi SA. Bacterial pneumonia vaccines and childhood pneumonia: are we winning, refning, or redefning? Lancet Infect Dis. 2006;6(3):150–61. 2. Pound MW, Drew RH, Perfect JR. Recent advances in the epidemiology, prevention, diagnosis, and treatment of fungal pneumonia. CurrOpin Infect Dis. 2002;15(2):183–94. 3. Virkki R, Juven T, Rikalainen H, Svedström E, Mertsola J, Ruuskanen O. Diferentiation of bacterial and viral pneumonia in children. Thorax. 2002;57(5):438–41. 4. Jones RN. Microbial etiologies of hospital-acquired bacterial pneumonia and ventilator-associated bacterial pneumonia. Clin. Infect. Dis. 2010;51(Supplement_1):S81–7. 5. Ruuskanen O, Lahti E, Jennings LC, Murdoch DR. Viral pneumonia. The Lancet. 2011;377(9773):1264–75. 6. World Health Organization. Revised WHO classifcation and treatment of childhood pneumonia at health facilities: evidence summaries. Geneva: World Health Organization; 2014.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Pneumonia  Chest X-ray classification using Machine Learning</dc:title>
  <dc:creator>Vishnu Gooli</dc:creator>
  <cp:lastModifiedBy>Vishnu Gooli</cp:lastModifiedBy>
  <cp:revision>2</cp:revision>
  <dcterms:created xsi:type="dcterms:W3CDTF">2023-06-19T00:21:25Z</dcterms:created>
  <dcterms:modified xsi:type="dcterms:W3CDTF">2023-06-20T04:40:08Z</dcterms:modified>
</cp:coreProperties>
</file>

<file path=docProps/thumbnail.jpeg>
</file>